
<file path=[Content_Types].xml><?xml version="1.0" encoding="utf-8"?>
<Types xmlns="http://schemas.openxmlformats.org/package/2006/content-types">
  <Default Extension="xml" ContentType="application/xml"/>
  <Default Extension="svg" ContentType="image/svg+xml"/>
  <Default Extension="jpg" ContentType="image/jpeg"/>
  <Default Extension="tiff" ContentType="image/tiff"/>
  <Default Extension="emf" ContentType="image/x-emf"/>
  <Default Extension="xlsx" ContentType="application/vnd.openxmlformats-officedocument.spreadsheetml.sheet"/>
  <Default Extension="jpeg" ContentType="image/jpeg"/>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19" r:id="rId2"/>
    <p:sldId id="278" r:id="rId3"/>
    <p:sldId id="321" r:id="rId4"/>
    <p:sldId id="315" r:id="rId5"/>
    <p:sldId id="313" r:id="rId6"/>
    <p:sldId id="314" r:id="rId7"/>
    <p:sldId id="316" r:id="rId8"/>
    <p:sldId id="317" r:id="rId9"/>
    <p:sldId id="318" r:id="rId10"/>
    <p:sldId id="289" r:id="rId11"/>
    <p:sldId id="312" r:id="rId12"/>
    <p:sldId id="272" r:id="rId13"/>
    <p:sldId id="323" r:id="rId14"/>
    <p:sldId id="324" r:id="rId15"/>
    <p:sldId id="295" r:id="rId16"/>
    <p:sldId id="326" r:id="rId17"/>
    <p:sldId id="325" r:id="rId18"/>
    <p:sldId id="330" r:id="rId19"/>
    <p:sldId id="331" r:id="rId20"/>
    <p:sldId id="290" r:id="rId21"/>
    <p:sldId id="268"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FDF"/>
    <a:srgbClr val="0B388E"/>
    <a:srgbClr val="0339A2"/>
    <a:srgbClr val="1B5ECB"/>
    <a:srgbClr val="3A65B1"/>
    <a:srgbClr val="053590"/>
    <a:srgbClr val="2D4C82"/>
    <a:srgbClr val="4470BC"/>
    <a:srgbClr val="5E9CD3"/>
    <a:srgbClr val="316D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3830" autoAdjust="0"/>
  </p:normalViewPr>
  <p:slideViewPr>
    <p:cSldViewPr snapToGrid="0" snapToObjects="1">
      <p:cViewPr>
        <p:scale>
          <a:sx n="105" d="100"/>
          <a:sy n="105" d="100"/>
        </p:scale>
        <p:origin x="760"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pl-PL" sz="1200" b="1" i="0" dirty="0" err="1">
                <a:solidFill>
                  <a:schemeClr val="tx1"/>
                </a:solidFill>
                <a:latin typeface="Arial" panose="020B0604020202020204" pitchFamily="34" charset="0"/>
                <a:cs typeface="Arial" panose="020B0604020202020204" pitchFamily="34" charset="0"/>
              </a:rPr>
              <a:t>Daily-unique</a:t>
            </a:r>
            <a:r>
              <a:rPr lang="pl-PL" sz="1200" b="1" i="0" dirty="0">
                <a:solidFill>
                  <a:schemeClr val="tx1"/>
                </a:solidFill>
                <a:latin typeface="Arial" panose="020B0604020202020204" pitchFamily="34" charset="0"/>
                <a:cs typeface="Arial" panose="020B0604020202020204" pitchFamily="34" charset="0"/>
              </a:rPr>
              <a:t> </a:t>
            </a:r>
            <a:r>
              <a:rPr lang="pl-PL" sz="1200" b="1" i="0" dirty="0" err="1">
                <a:solidFill>
                  <a:schemeClr val="tx1"/>
                </a:solidFill>
                <a:latin typeface="Arial" panose="020B0604020202020204" pitchFamily="34" charset="0"/>
                <a:cs typeface="Arial" panose="020B0604020202020204" pitchFamily="34" charset="0"/>
              </a:rPr>
              <a:t>visits</a:t>
            </a:r>
            <a:r>
              <a:rPr lang="pl-PL" sz="1200" b="1" i="0" baseline="0" dirty="0">
                <a:solidFill>
                  <a:schemeClr val="tx1"/>
                </a:solidFill>
                <a:latin typeface="Arial" panose="020B0604020202020204" pitchFamily="34" charset="0"/>
                <a:cs typeface="Arial" panose="020B0604020202020204" pitchFamily="34" charset="0"/>
              </a:rPr>
              <a:t> 2/01– 15/02/2019</a:t>
            </a:r>
            <a:endParaRPr lang="pl-PL" sz="1200" b="1" i="0" dirty="0">
              <a:solidFill>
                <a:schemeClr val="tx1"/>
              </a:solidFill>
              <a:latin typeface="Arial" panose="020B0604020202020204" pitchFamily="34" charset="0"/>
              <a:cs typeface="Arial" panose="020B0604020202020204" pitchFamily="34" charset="0"/>
            </a:endParaRPr>
          </a:p>
        </c:rich>
      </c:tx>
      <c:layout>
        <c:manualLayout>
          <c:xMode val="edge"/>
          <c:yMode val="edge"/>
          <c:x val="0.0656546391591567"/>
          <c:y val="0.00301653106528201"/>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areaChart>
        <c:grouping val="stacked"/>
        <c:varyColors val="0"/>
        <c:ser>
          <c:idx val="0"/>
          <c:order val="0"/>
          <c:tx>
            <c:strRef>
              <c:f>Sheet1!$B$1</c:f>
              <c:strCache>
                <c:ptCount val="1"/>
                <c:pt idx="0">
                  <c:v>atPOS</c:v>
                </c:pt>
              </c:strCache>
            </c:strRef>
          </c:tx>
          <c:spPr>
            <a:solidFill>
              <a:schemeClr val="accent4"/>
            </a:solidFill>
            <a:ln>
              <a:noFill/>
            </a:ln>
            <a:effectLst/>
          </c:spPr>
          <c:cat>
            <c:strRef>
              <c:f>Sheet1!$A$2:$A$47</c:f>
              <c:strCache>
                <c:ptCount val="46"/>
                <c:pt idx="0">
                  <c:v>b h</c:v>
                </c:pt>
                <c:pt idx="1">
                  <c:v>2019-01-02</c:v>
                </c:pt>
                <c:pt idx="2">
                  <c:v>2019-01-03</c:v>
                </c:pt>
                <c:pt idx="3">
                  <c:v>2019-01-04</c:v>
                </c:pt>
                <c:pt idx="4">
                  <c:v>2019-01-05</c:v>
                </c:pt>
                <c:pt idx="5">
                  <c:v>b h</c:v>
                </c:pt>
                <c:pt idx="6">
                  <c:v>2019-01-07</c:v>
                </c:pt>
                <c:pt idx="7">
                  <c:v>2019-01-08</c:v>
                </c:pt>
                <c:pt idx="8">
                  <c:v>2019-01-09</c:v>
                </c:pt>
                <c:pt idx="9">
                  <c:v>2019-01-10</c:v>
                </c:pt>
                <c:pt idx="10">
                  <c:v>2019-01-11</c:v>
                </c:pt>
                <c:pt idx="11">
                  <c:v>2019-01-12</c:v>
                </c:pt>
                <c:pt idx="12">
                  <c:v>b h</c:v>
                </c:pt>
                <c:pt idx="13">
                  <c:v>2019-01-14</c:v>
                </c:pt>
                <c:pt idx="14">
                  <c:v>2019-01-15</c:v>
                </c:pt>
                <c:pt idx="15">
                  <c:v>2019-01-16</c:v>
                </c:pt>
                <c:pt idx="16">
                  <c:v>2019-01-17</c:v>
                </c:pt>
                <c:pt idx="17">
                  <c:v>2019-01-18</c:v>
                </c:pt>
                <c:pt idx="18">
                  <c:v>2019-01-19</c:v>
                </c:pt>
                <c:pt idx="19">
                  <c:v>b h</c:v>
                </c:pt>
                <c:pt idx="20">
                  <c:v>2019-01-21</c:v>
                </c:pt>
                <c:pt idx="21">
                  <c:v>2019-01-22</c:v>
                </c:pt>
                <c:pt idx="22">
                  <c:v>2019-01-23</c:v>
                </c:pt>
                <c:pt idx="23">
                  <c:v>2019-01-24</c:v>
                </c:pt>
                <c:pt idx="24">
                  <c:v>2019-01-25</c:v>
                </c:pt>
                <c:pt idx="25">
                  <c:v>2019-01-26</c:v>
                </c:pt>
                <c:pt idx="26">
                  <c:v>b h</c:v>
                </c:pt>
                <c:pt idx="27">
                  <c:v>2019-01-28</c:v>
                </c:pt>
                <c:pt idx="28">
                  <c:v>2019-01-29</c:v>
                </c:pt>
                <c:pt idx="29">
                  <c:v>2019-01-30</c:v>
                </c:pt>
                <c:pt idx="30">
                  <c:v>2019-01-31</c:v>
                </c:pt>
                <c:pt idx="31">
                  <c:v>2019-02-01</c:v>
                </c:pt>
                <c:pt idx="32">
                  <c:v>2019-02-02</c:v>
                </c:pt>
                <c:pt idx="33">
                  <c:v>b h</c:v>
                </c:pt>
                <c:pt idx="34">
                  <c:v>2019-02-04</c:v>
                </c:pt>
                <c:pt idx="35">
                  <c:v>2019-02-05</c:v>
                </c:pt>
                <c:pt idx="36">
                  <c:v>2019-02-06</c:v>
                </c:pt>
                <c:pt idx="37">
                  <c:v>2019-02-07</c:v>
                </c:pt>
                <c:pt idx="38">
                  <c:v>2019-02-08</c:v>
                </c:pt>
                <c:pt idx="39">
                  <c:v>2019-02-09</c:v>
                </c:pt>
                <c:pt idx="40">
                  <c:v>b h</c:v>
                </c:pt>
                <c:pt idx="41">
                  <c:v>2019-02-11</c:v>
                </c:pt>
                <c:pt idx="42">
                  <c:v>2019-02-12</c:v>
                </c:pt>
                <c:pt idx="43">
                  <c:v>2019-02-13</c:v>
                </c:pt>
                <c:pt idx="44">
                  <c:v>2019-02-14</c:v>
                </c:pt>
                <c:pt idx="45">
                  <c:v>2019-02-15</c:v>
                </c:pt>
              </c:strCache>
            </c:strRef>
          </c:cat>
          <c:val>
            <c:numRef>
              <c:f>Sheet1!$B$2:$B$47</c:f>
              <c:numCache>
                <c:formatCode>General</c:formatCode>
                <c:ptCount val="46"/>
                <c:pt idx="1">
                  <c:v>100.0</c:v>
                </c:pt>
                <c:pt idx="2">
                  <c:v>110.0</c:v>
                </c:pt>
                <c:pt idx="3">
                  <c:v>108.0</c:v>
                </c:pt>
                <c:pt idx="4">
                  <c:v>58.0</c:v>
                </c:pt>
                <c:pt idx="6">
                  <c:v>99.0</c:v>
                </c:pt>
                <c:pt idx="7">
                  <c:v>101.0</c:v>
                </c:pt>
                <c:pt idx="8">
                  <c:v>91.0</c:v>
                </c:pt>
                <c:pt idx="9">
                  <c:v>88.0</c:v>
                </c:pt>
                <c:pt idx="10">
                  <c:v>78.0</c:v>
                </c:pt>
                <c:pt idx="11">
                  <c:v>62.0</c:v>
                </c:pt>
                <c:pt idx="13">
                  <c:v>91.0</c:v>
                </c:pt>
                <c:pt idx="14">
                  <c:v>89.0</c:v>
                </c:pt>
                <c:pt idx="15">
                  <c:v>84.0</c:v>
                </c:pt>
                <c:pt idx="16">
                  <c:v>62.0</c:v>
                </c:pt>
                <c:pt idx="17">
                  <c:v>88.0</c:v>
                </c:pt>
                <c:pt idx="18">
                  <c:v>64.0</c:v>
                </c:pt>
                <c:pt idx="20">
                  <c:v>77.0</c:v>
                </c:pt>
                <c:pt idx="21">
                  <c:v>79.0</c:v>
                </c:pt>
                <c:pt idx="22">
                  <c:v>96.0</c:v>
                </c:pt>
                <c:pt idx="23">
                  <c:v>70.0</c:v>
                </c:pt>
                <c:pt idx="24">
                  <c:v>78.0</c:v>
                </c:pt>
                <c:pt idx="25">
                  <c:v>58.0</c:v>
                </c:pt>
                <c:pt idx="27">
                  <c:v>91.0</c:v>
                </c:pt>
                <c:pt idx="28">
                  <c:v>75.0</c:v>
                </c:pt>
                <c:pt idx="29">
                  <c:v>95.0</c:v>
                </c:pt>
                <c:pt idx="30">
                  <c:v>89.0</c:v>
                </c:pt>
                <c:pt idx="31">
                  <c:v>78.0</c:v>
                </c:pt>
                <c:pt idx="32">
                  <c:v>54.0</c:v>
                </c:pt>
                <c:pt idx="34">
                  <c:v>71.0</c:v>
                </c:pt>
                <c:pt idx="35">
                  <c:v>83.0</c:v>
                </c:pt>
                <c:pt idx="36">
                  <c:v>82.0</c:v>
                </c:pt>
                <c:pt idx="37">
                  <c:v>69.0</c:v>
                </c:pt>
                <c:pt idx="38">
                  <c:v>82.0</c:v>
                </c:pt>
                <c:pt idx="39">
                  <c:v>75.0</c:v>
                </c:pt>
                <c:pt idx="41">
                  <c:v>86.0</c:v>
                </c:pt>
                <c:pt idx="42">
                  <c:v>84.0</c:v>
                </c:pt>
                <c:pt idx="43">
                  <c:v>79.0</c:v>
                </c:pt>
                <c:pt idx="44">
                  <c:v>77.0</c:v>
                </c:pt>
                <c:pt idx="45">
                  <c:v>78.0</c:v>
                </c:pt>
              </c:numCache>
            </c:numRef>
          </c:val>
          <c:extLst xmlns:c16r2="http://schemas.microsoft.com/office/drawing/2015/06/chart">
            <c:ext xmlns:c16="http://schemas.microsoft.com/office/drawing/2014/chart" uri="{C3380CC4-5D6E-409C-BE32-E72D297353CC}">
              <c16:uniqueId val="{00000000-1DD3-6443-9E37-AC3F7F230105}"/>
            </c:ext>
          </c:extLst>
        </c:ser>
        <c:ser>
          <c:idx val="1"/>
          <c:order val="1"/>
          <c:tx>
            <c:strRef>
              <c:f>Sheet1!$C$1</c:f>
              <c:strCache>
                <c:ptCount val="1"/>
                <c:pt idx="0">
                  <c:v>KAatPOS</c:v>
                </c:pt>
              </c:strCache>
            </c:strRef>
          </c:tx>
          <c:spPr>
            <a:solidFill>
              <a:srgbClr val="1A9FDF"/>
            </a:solidFill>
            <a:ln>
              <a:noFill/>
            </a:ln>
            <a:effectLst/>
          </c:spPr>
          <c:cat>
            <c:strRef>
              <c:f>Sheet1!$A$2:$A$47</c:f>
              <c:strCache>
                <c:ptCount val="46"/>
                <c:pt idx="0">
                  <c:v>b h</c:v>
                </c:pt>
                <c:pt idx="1">
                  <c:v>2019-01-02</c:v>
                </c:pt>
                <c:pt idx="2">
                  <c:v>2019-01-03</c:v>
                </c:pt>
                <c:pt idx="3">
                  <c:v>2019-01-04</c:v>
                </c:pt>
                <c:pt idx="4">
                  <c:v>2019-01-05</c:v>
                </c:pt>
                <c:pt idx="5">
                  <c:v>b h</c:v>
                </c:pt>
                <c:pt idx="6">
                  <c:v>2019-01-07</c:v>
                </c:pt>
                <c:pt idx="7">
                  <c:v>2019-01-08</c:v>
                </c:pt>
                <c:pt idx="8">
                  <c:v>2019-01-09</c:v>
                </c:pt>
                <c:pt idx="9">
                  <c:v>2019-01-10</c:v>
                </c:pt>
                <c:pt idx="10">
                  <c:v>2019-01-11</c:v>
                </c:pt>
                <c:pt idx="11">
                  <c:v>2019-01-12</c:v>
                </c:pt>
                <c:pt idx="12">
                  <c:v>b h</c:v>
                </c:pt>
                <c:pt idx="13">
                  <c:v>2019-01-14</c:v>
                </c:pt>
                <c:pt idx="14">
                  <c:v>2019-01-15</c:v>
                </c:pt>
                <c:pt idx="15">
                  <c:v>2019-01-16</c:v>
                </c:pt>
                <c:pt idx="16">
                  <c:v>2019-01-17</c:v>
                </c:pt>
                <c:pt idx="17">
                  <c:v>2019-01-18</c:v>
                </c:pt>
                <c:pt idx="18">
                  <c:v>2019-01-19</c:v>
                </c:pt>
                <c:pt idx="19">
                  <c:v>b h</c:v>
                </c:pt>
                <c:pt idx="20">
                  <c:v>2019-01-21</c:v>
                </c:pt>
                <c:pt idx="21">
                  <c:v>2019-01-22</c:v>
                </c:pt>
                <c:pt idx="22">
                  <c:v>2019-01-23</c:v>
                </c:pt>
                <c:pt idx="23">
                  <c:v>2019-01-24</c:v>
                </c:pt>
                <c:pt idx="24">
                  <c:v>2019-01-25</c:v>
                </c:pt>
                <c:pt idx="25">
                  <c:v>2019-01-26</c:v>
                </c:pt>
                <c:pt idx="26">
                  <c:v>b h</c:v>
                </c:pt>
                <c:pt idx="27">
                  <c:v>2019-01-28</c:v>
                </c:pt>
                <c:pt idx="28">
                  <c:v>2019-01-29</c:v>
                </c:pt>
                <c:pt idx="29">
                  <c:v>2019-01-30</c:v>
                </c:pt>
                <c:pt idx="30">
                  <c:v>2019-01-31</c:v>
                </c:pt>
                <c:pt idx="31">
                  <c:v>2019-02-01</c:v>
                </c:pt>
                <c:pt idx="32">
                  <c:v>2019-02-02</c:v>
                </c:pt>
                <c:pt idx="33">
                  <c:v>b h</c:v>
                </c:pt>
                <c:pt idx="34">
                  <c:v>2019-02-04</c:v>
                </c:pt>
                <c:pt idx="35">
                  <c:v>2019-02-05</c:v>
                </c:pt>
                <c:pt idx="36">
                  <c:v>2019-02-06</c:v>
                </c:pt>
                <c:pt idx="37">
                  <c:v>2019-02-07</c:v>
                </c:pt>
                <c:pt idx="38">
                  <c:v>2019-02-08</c:v>
                </c:pt>
                <c:pt idx="39">
                  <c:v>2019-02-09</c:v>
                </c:pt>
                <c:pt idx="40">
                  <c:v>b h</c:v>
                </c:pt>
                <c:pt idx="41">
                  <c:v>2019-02-11</c:v>
                </c:pt>
                <c:pt idx="42">
                  <c:v>2019-02-12</c:v>
                </c:pt>
                <c:pt idx="43">
                  <c:v>2019-02-13</c:v>
                </c:pt>
                <c:pt idx="44">
                  <c:v>2019-02-14</c:v>
                </c:pt>
                <c:pt idx="45">
                  <c:v>2019-02-15</c:v>
                </c:pt>
              </c:strCache>
            </c:strRef>
          </c:cat>
          <c:val>
            <c:numRef>
              <c:f>Sheet1!$C$2:$C$47</c:f>
              <c:numCache>
                <c:formatCode>General</c:formatCode>
                <c:ptCount val="46"/>
                <c:pt idx="11">
                  <c:v>1.0</c:v>
                </c:pt>
                <c:pt idx="13">
                  <c:v>4.0</c:v>
                </c:pt>
                <c:pt idx="14">
                  <c:v>3.0</c:v>
                </c:pt>
                <c:pt idx="15">
                  <c:v>10.0</c:v>
                </c:pt>
                <c:pt idx="16">
                  <c:v>4.0</c:v>
                </c:pt>
                <c:pt idx="17">
                  <c:v>6.0</c:v>
                </c:pt>
                <c:pt idx="18">
                  <c:v>1.0</c:v>
                </c:pt>
                <c:pt idx="20">
                  <c:v>3.0</c:v>
                </c:pt>
                <c:pt idx="21">
                  <c:v>4.0</c:v>
                </c:pt>
                <c:pt idx="22">
                  <c:v>4.0</c:v>
                </c:pt>
                <c:pt idx="23">
                  <c:v>4.0</c:v>
                </c:pt>
                <c:pt idx="24">
                  <c:v>2.0</c:v>
                </c:pt>
                <c:pt idx="25">
                  <c:v>5.0</c:v>
                </c:pt>
                <c:pt idx="27">
                  <c:v>3.0</c:v>
                </c:pt>
                <c:pt idx="28">
                  <c:v>6.0</c:v>
                </c:pt>
                <c:pt idx="29">
                  <c:v>9.0</c:v>
                </c:pt>
                <c:pt idx="30">
                  <c:v>7.0</c:v>
                </c:pt>
                <c:pt idx="31">
                  <c:v>3.0</c:v>
                </c:pt>
                <c:pt idx="32">
                  <c:v>3.0</c:v>
                </c:pt>
                <c:pt idx="34">
                  <c:v>5.0</c:v>
                </c:pt>
                <c:pt idx="35">
                  <c:v>1.0</c:v>
                </c:pt>
                <c:pt idx="36">
                  <c:v>7.0</c:v>
                </c:pt>
                <c:pt idx="37">
                  <c:v>7.0</c:v>
                </c:pt>
                <c:pt idx="38">
                  <c:v>3.0</c:v>
                </c:pt>
                <c:pt idx="39">
                  <c:v>6.0</c:v>
                </c:pt>
                <c:pt idx="41">
                  <c:v>5.0</c:v>
                </c:pt>
                <c:pt idx="42">
                  <c:v>2.0</c:v>
                </c:pt>
                <c:pt idx="43">
                  <c:v>2.0</c:v>
                </c:pt>
                <c:pt idx="44">
                  <c:v>5.0</c:v>
                </c:pt>
                <c:pt idx="45">
                  <c:v>7.0</c:v>
                </c:pt>
              </c:numCache>
            </c:numRef>
          </c:val>
          <c:extLst xmlns:c16r2="http://schemas.microsoft.com/office/drawing/2015/06/chart">
            <c:ext xmlns:c16="http://schemas.microsoft.com/office/drawing/2014/chart" uri="{C3380CC4-5D6E-409C-BE32-E72D297353CC}">
              <c16:uniqueId val="{00000001-1DD3-6443-9E37-AC3F7F230105}"/>
            </c:ext>
          </c:extLst>
        </c:ser>
        <c:ser>
          <c:idx val="2"/>
          <c:order val="2"/>
          <c:tx>
            <c:strRef>
              <c:f>Sheet1!$D$1</c:f>
              <c:strCache>
                <c:ptCount val="1"/>
                <c:pt idx="0">
                  <c:v>exposedPOS</c:v>
                </c:pt>
              </c:strCache>
            </c:strRef>
          </c:tx>
          <c:spPr>
            <a:solidFill>
              <a:schemeClr val="bg2">
                <a:lumMod val="90000"/>
              </a:schemeClr>
            </a:solidFill>
            <a:ln w="25400">
              <a:noFill/>
            </a:ln>
            <a:effectLst/>
          </c:spPr>
          <c:cat>
            <c:strRef>
              <c:f>Sheet1!$A$2:$A$47</c:f>
              <c:strCache>
                <c:ptCount val="46"/>
                <c:pt idx="0">
                  <c:v>b h</c:v>
                </c:pt>
                <c:pt idx="1">
                  <c:v>2019-01-02</c:v>
                </c:pt>
                <c:pt idx="2">
                  <c:v>2019-01-03</c:v>
                </c:pt>
                <c:pt idx="3">
                  <c:v>2019-01-04</c:v>
                </c:pt>
                <c:pt idx="4">
                  <c:v>2019-01-05</c:v>
                </c:pt>
                <c:pt idx="5">
                  <c:v>b h</c:v>
                </c:pt>
                <c:pt idx="6">
                  <c:v>2019-01-07</c:v>
                </c:pt>
                <c:pt idx="7">
                  <c:v>2019-01-08</c:v>
                </c:pt>
                <c:pt idx="8">
                  <c:v>2019-01-09</c:v>
                </c:pt>
                <c:pt idx="9">
                  <c:v>2019-01-10</c:v>
                </c:pt>
                <c:pt idx="10">
                  <c:v>2019-01-11</c:v>
                </c:pt>
                <c:pt idx="11">
                  <c:v>2019-01-12</c:v>
                </c:pt>
                <c:pt idx="12">
                  <c:v>b h</c:v>
                </c:pt>
                <c:pt idx="13">
                  <c:v>2019-01-14</c:v>
                </c:pt>
                <c:pt idx="14">
                  <c:v>2019-01-15</c:v>
                </c:pt>
                <c:pt idx="15">
                  <c:v>2019-01-16</c:v>
                </c:pt>
                <c:pt idx="16">
                  <c:v>2019-01-17</c:v>
                </c:pt>
                <c:pt idx="17">
                  <c:v>2019-01-18</c:v>
                </c:pt>
                <c:pt idx="18">
                  <c:v>2019-01-19</c:v>
                </c:pt>
                <c:pt idx="19">
                  <c:v>b h</c:v>
                </c:pt>
                <c:pt idx="20">
                  <c:v>2019-01-21</c:v>
                </c:pt>
                <c:pt idx="21">
                  <c:v>2019-01-22</c:v>
                </c:pt>
                <c:pt idx="22">
                  <c:v>2019-01-23</c:v>
                </c:pt>
                <c:pt idx="23">
                  <c:v>2019-01-24</c:v>
                </c:pt>
                <c:pt idx="24">
                  <c:v>2019-01-25</c:v>
                </c:pt>
                <c:pt idx="25">
                  <c:v>2019-01-26</c:v>
                </c:pt>
                <c:pt idx="26">
                  <c:v>b h</c:v>
                </c:pt>
                <c:pt idx="27">
                  <c:v>2019-01-28</c:v>
                </c:pt>
                <c:pt idx="28">
                  <c:v>2019-01-29</c:v>
                </c:pt>
                <c:pt idx="29">
                  <c:v>2019-01-30</c:v>
                </c:pt>
                <c:pt idx="30">
                  <c:v>2019-01-31</c:v>
                </c:pt>
                <c:pt idx="31">
                  <c:v>2019-02-01</c:v>
                </c:pt>
                <c:pt idx="32">
                  <c:v>2019-02-02</c:v>
                </c:pt>
                <c:pt idx="33">
                  <c:v>b h</c:v>
                </c:pt>
                <c:pt idx="34">
                  <c:v>2019-02-04</c:v>
                </c:pt>
                <c:pt idx="35">
                  <c:v>2019-02-05</c:v>
                </c:pt>
                <c:pt idx="36">
                  <c:v>2019-02-06</c:v>
                </c:pt>
                <c:pt idx="37">
                  <c:v>2019-02-07</c:v>
                </c:pt>
                <c:pt idx="38">
                  <c:v>2019-02-08</c:v>
                </c:pt>
                <c:pt idx="39">
                  <c:v>2019-02-09</c:v>
                </c:pt>
                <c:pt idx="40">
                  <c:v>b h</c:v>
                </c:pt>
                <c:pt idx="41">
                  <c:v>2019-02-11</c:v>
                </c:pt>
                <c:pt idx="42">
                  <c:v>2019-02-12</c:v>
                </c:pt>
                <c:pt idx="43">
                  <c:v>2019-02-13</c:v>
                </c:pt>
                <c:pt idx="44">
                  <c:v>2019-02-14</c:v>
                </c:pt>
                <c:pt idx="45">
                  <c:v>2019-02-15</c:v>
                </c:pt>
              </c:strCache>
            </c:strRef>
          </c:cat>
          <c:val>
            <c:numRef>
              <c:f>Sheet1!$D$2:$D$47</c:f>
              <c:numCache>
                <c:formatCode>General</c:formatCode>
                <c:ptCount val="46"/>
                <c:pt idx="0">
                  <c:v>789.0</c:v>
                </c:pt>
                <c:pt idx="1">
                  <c:v>1502.0</c:v>
                </c:pt>
                <c:pt idx="2">
                  <c:v>1630.0</c:v>
                </c:pt>
                <c:pt idx="3">
                  <c:v>1639.0</c:v>
                </c:pt>
                <c:pt idx="4">
                  <c:v>1109.0</c:v>
                </c:pt>
                <c:pt idx="5">
                  <c:v>759.0</c:v>
                </c:pt>
                <c:pt idx="6">
                  <c:v>1493.0</c:v>
                </c:pt>
                <c:pt idx="7">
                  <c:v>1460.0</c:v>
                </c:pt>
                <c:pt idx="8">
                  <c:v>1489.0</c:v>
                </c:pt>
                <c:pt idx="9">
                  <c:v>1496.0</c:v>
                </c:pt>
                <c:pt idx="10">
                  <c:v>1533.0</c:v>
                </c:pt>
                <c:pt idx="11">
                  <c:v>1013.0</c:v>
                </c:pt>
                <c:pt idx="12">
                  <c:v>755.0</c:v>
                </c:pt>
                <c:pt idx="13">
                  <c:v>1522.0</c:v>
                </c:pt>
                <c:pt idx="14">
                  <c:v>1419.0</c:v>
                </c:pt>
                <c:pt idx="15">
                  <c:v>1508.0</c:v>
                </c:pt>
                <c:pt idx="16">
                  <c:v>1541.0</c:v>
                </c:pt>
                <c:pt idx="17">
                  <c:v>1478.0</c:v>
                </c:pt>
                <c:pt idx="18">
                  <c:v>1001.0</c:v>
                </c:pt>
                <c:pt idx="19">
                  <c:v>820.0</c:v>
                </c:pt>
                <c:pt idx="20">
                  <c:v>1470.0</c:v>
                </c:pt>
                <c:pt idx="21">
                  <c:v>1301.0</c:v>
                </c:pt>
                <c:pt idx="22">
                  <c:v>1419.0</c:v>
                </c:pt>
                <c:pt idx="23">
                  <c:v>1390.0</c:v>
                </c:pt>
                <c:pt idx="24">
                  <c:v>1556.0</c:v>
                </c:pt>
                <c:pt idx="25">
                  <c:v>975.0</c:v>
                </c:pt>
                <c:pt idx="26">
                  <c:v>914.0</c:v>
                </c:pt>
                <c:pt idx="27">
                  <c:v>1339.0</c:v>
                </c:pt>
                <c:pt idx="28">
                  <c:v>1412.0</c:v>
                </c:pt>
                <c:pt idx="29">
                  <c:v>1415.0</c:v>
                </c:pt>
                <c:pt idx="30">
                  <c:v>1342.0</c:v>
                </c:pt>
                <c:pt idx="31">
                  <c:v>1517.0</c:v>
                </c:pt>
                <c:pt idx="32">
                  <c:v>1003.0</c:v>
                </c:pt>
                <c:pt idx="33">
                  <c:v>730.0</c:v>
                </c:pt>
                <c:pt idx="34">
                  <c:v>1330.0</c:v>
                </c:pt>
                <c:pt idx="35">
                  <c:v>1321.0</c:v>
                </c:pt>
                <c:pt idx="36">
                  <c:v>1384.0</c:v>
                </c:pt>
                <c:pt idx="37">
                  <c:v>1405.0</c:v>
                </c:pt>
                <c:pt idx="38">
                  <c:v>1417.0</c:v>
                </c:pt>
                <c:pt idx="39">
                  <c:v>1042.0</c:v>
                </c:pt>
                <c:pt idx="40">
                  <c:v>798.0</c:v>
                </c:pt>
                <c:pt idx="41">
                  <c:v>1339.0</c:v>
                </c:pt>
                <c:pt idx="42">
                  <c:v>1377.0</c:v>
                </c:pt>
                <c:pt idx="43">
                  <c:v>1428.0</c:v>
                </c:pt>
                <c:pt idx="44">
                  <c:v>1437.0</c:v>
                </c:pt>
                <c:pt idx="45">
                  <c:v>1476.0</c:v>
                </c:pt>
              </c:numCache>
            </c:numRef>
          </c:val>
          <c:extLst xmlns:c16r2="http://schemas.microsoft.com/office/drawing/2015/06/chart">
            <c:ext xmlns:c16="http://schemas.microsoft.com/office/drawing/2014/chart" uri="{C3380CC4-5D6E-409C-BE32-E72D297353CC}">
              <c16:uniqueId val="{00000000-7C9C-6A4E-9384-411B3FCB29A2}"/>
            </c:ext>
          </c:extLst>
        </c:ser>
        <c:dLbls>
          <c:showLegendKey val="0"/>
          <c:showVal val="0"/>
          <c:showCatName val="0"/>
          <c:showSerName val="0"/>
          <c:showPercent val="0"/>
          <c:showBubbleSize val="0"/>
        </c:dLbls>
        <c:axId val="-1976067696"/>
        <c:axId val="-1976417456"/>
      </c:areaChart>
      <c:catAx>
        <c:axId val="-19760676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76417456"/>
        <c:crosses val="autoZero"/>
        <c:auto val="1"/>
        <c:lblAlgn val="ctr"/>
        <c:lblOffset val="100"/>
        <c:noMultiLvlLbl val="1"/>
      </c:catAx>
      <c:valAx>
        <c:axId val="-1976417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76067696"/>
        <c:crosses val="autoZero"/>
        <c:crossBetween val="midCat"/>
      </c:valAx>
      <c:spPr>
        <a:noFill/>
        <a:ln>
          <a:noFill/>
        </a:ln>
        <a:effectLst/>
      </c:spPr>
    </c:plotArea>
    <c:legend>
      <c:legendPos val="b"/>
      <c:layout>
        <c:manualLayout>
          <c:xMode val="edge"/>
          <c:yMode val="edge"/>
          <c:x val="0.0453055460458747"/>
          <c:y val="0.945198656384809"/>
          <c:w val="0.257214994864772"/>
          <c:h val="0.054801343615191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pl-PL" sz="1200" b="1" i="0" dirty="0" err="1">
                <a:solidFill>
                  <a:schemeClr val="tx1"/>
                </a:solidFill>
                <a:latin typeface="Arial" panose="020B0604020202020204" pitchFamily="34" charset="0"/>
                <a:cs typeface="Arial" panose="020B0604020202020204" pitchFamily="34" charset="0"/>
              </a:rPr>
              <a:t>Daily-unique</a:t>
            </a:r>
            <a:r>
              <a:rPr lang="pl-PL" sz="1200" b="1" i="0" dirty="0">
                <a:solidFill>
                  <a:schemeClr val="tx1"/>
                </a:solidFill>
                <a:latin typeface="Arial" panose="020B0604020202020204" pitchFamily="34" charset="0"/>
                <a:cs typeface="Arial" panose="020B0604020202020204" pitchFamily="34" charset="0"/>
              </a:rPr>
              <a:t> </a:t>
            </a:r>
            <a:r>
              <a:rPr lang="pl-PL" sz="1200" b="1" i="0" dirty="0" err="1">
                <a:solidFill>
                  <a:schemeClr val="tx1"/>
                </a:solidFill>
                <a:latin typeface="Arial" panose="020B0604020202020204" pitchFamily="34" charset="0"/>
                <a:cs typeface="Arial" panose="020B0604020202020204" pitchFamily="34" charset="0"/>
              </a:rPr>
              <a:t>visits</a:t>
            </a:r>
            <a:r>
              <a:rPr lang="pl-PL" sz="1200" b="1" i="0" baseline="0" dirty="0">
                <a:solidFill>
                  <a:schemeClr val="tx1"/>
                </a:solidFill>
                <a:latin typeface="Arial" panose="020B0604020202020204" pitchFamily="34" charset="0"/>
                <a:cs typeface="Arial" panose="020B0604020202020204" pitchFamily="34" charset="0"/>
              </a:rPr>
              <a:t> 2/01– 15/02/2019</a:t>
            </a:r>
            <a:endParaRPr lang="pl-PL" sz="1200" b="1" i="0" dirty="0">
              <a:solidFill>
                <a:schemeClr val="tx1"/>
              </a:solidFill>
              <a:latin typeface="Arial" panose="020B0604020202020204" pitchFamily="34" charset="0"/>
              <a:cs typeface="Arial" panose="020B0604020202020204" pitchFamily="34" charset="0"/>
            </a:endParaRPr>
          </a:p>
        </c:rich>
      </c:tx>
      <c:layout>
        <c:manualLayout>
          <c:xMode val="edge"/>
          <c:yMode val="edge"/>
          <c:x val="0.0656546391591567"/>
          <c:y val="0.00301653106528201"/>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areaChart>
        <c:grouping val="stacked"/>
        <c:varyColors val="0"/>
        <c:ser>
          <c:idx val="0"/>
          <c:order val="0"/>
          <c:tx>
            <c:strRef>
              <c:f>Sheet1!$B$1</c:f>
              <c:strCache>
                <c:ptCount val="1"/>
                <c:pt idx="0">
                  <c:v>atPOS</c:v>
                </c:pt>
              </c:strCache>
            </c:strRef>
          </c:tx>
          <c:spPr>
            <a:solidFill>
              <a:schemeClr val="accent4"/>
            </a:solidFill>
            <a:ln>
              <a:noFill/>
            </a:ln>
            <a:effectLst/>
          </c:spPr>
          <c:cat>
            <c:strRef>
              <c:f>Sheet1!$A$2:$A$47</c:f>
              <c:strCache>
                <c:ptCount val="46"/>
                <c:pt idx="0">
                  <c:v>b h</c:v>
                </c:pt>
                <c:pt idx="1">
                  <c:v>2019-01-02</c:v>
                </c:pt>
                <c:pt idx="2">
                  <c:v>2019-01-03</c:v>
                </c:pt>
                <c:pt idx="3">
                  <c:v>2019-01-04</c:v>
                </c:pt>
                <c:pt idx="4">
                  <c:v>2019-01-05</c:v>
                </c:pt>
                <c:pt idx="5">
                  <c:v>b h</c:v>
                </c:pt>
                <c:pt idx="6">
                  <c:v>2019-01-07</c:v>
                </c:pt>
                <c:pt idx="7">
                  <c:v>2019-01-08</c:v>
                </c:pt>
                <c:pt idx="8">
                  <c:v>2019-01-09</c:v>
                </c:pt>
                <c:pt idx="9">
                  <c:v>2019-01-10</c:v>
                </c:pt>
                <c:pt idx="10">
                  <c:v>2019-01-11</c:v>
                </c:pt>
                <c:pt idx="11">
                  <c:v>2019-01-12</c:v>
                </c:pt>
                <c:pt idx="12">
                  <c:v>b h</c:v>
                </c:pt>
                <c:pt idx="13">
                  <c:v>2019-01-14</c:v>
                </c:pt>
                <c:pt idx="14">
                  <c:v>2019-01-15</c:v>
                </c:pt>
                <c:pt idx="15">
                  <c:v>2019-01-16</c:v>
                </c:pt>
                <c:pt idx="16">
                  <c:v>2019-01-17</c:v>
                </c:pt>
                <c:pt idx="17">
                  <c:v>2019-01-18</c:v>
                </c:pt>
                <c:pt idx="18">
                  <c:v>2019-01-19</c:v>
                </c:pt>
                <c:pt idx="19">
                  <c:v>b h</c:v>
                </c:pt>
                <c:pt idx="20">
                  <c:v>2019-01-21</c:v>
                </c:pt>
                <c:pt idx="21">
                  <c:v>2019-01-22</c:v>
                </c:pt>
                <c:pt idx="22">
                  <c:v>2019-01-23</c:v>
                </c:pt>
                <c:pt idx="23">
                  <c:v>2019-01-24</c:v>
                </c:pt>
                <c:pt idx="24">
                  <c:v>2019-01-25</c:v>
                </c:pt>
                <c:pt idx="25">
                  <c:v>2019-01-26</c:v>
                </c:pt>
                <c:pt idx="26">
                  <c:v>b h</c:v>
                </c:pt>
                <c:pt idx="27">
                  <c:v>2019-01-28</c:v>
                </c:pt>
                <c:pt idx="28">
                  <c:v>2019-01-29</c:v>
                </c:pt>
                <c:pt idx="29">
                  <c:v>2019-01-30</c:v>
                </c:pt>
                <c:pt idx="30">
                  <c:v>2019-01-31</c:v>
                </c:pt>
                <c:pt idx="31">
                  <c:v>2019-02-01</c:v>
                </c:pt>
                <c:pt idx="32">
                  <c:v>2019-02-02</c:v>
                </c:pt>
                <c:pt idx="33">
                  <c:v>b h</c:v>
                </c:pt>
                <c:pt idx="34">
                  <c:v>2019-02-04</c:v>
                </c:pt>
                <c:pt idx="35">
                  <c:v>2019-02-05</c:v>
                </c:pt>
                <c:pt idx="36">
                  <c:v>2019-02-06</c:v>
                </c:pt>
                <c:pt idx="37">
                  <c:v>2019-02-07</c:v>
                </c:pt>
                <c:pt idx="38">
                  <c:v>2019-02-08</c:v>
                </c:pt>
                <c:pt idx="39">
                  <c:v>2019-02-09</c:v>
                </c:pt>
                <c:pt idx="40">
                  <c:v>b h</c:v>
                </c:pt>
                <c:pt idx="41">
                  <c:v>2019-02-11</c:v>
                </c:pt>
                <c:pt idx="42">
                  <c:v>2019-02-12</c:v>
                </c:pt>
                <c:pt idx="43">
                  <c:v>2019-02-13</c:v>
                </c:pt>
                <c:pt idx="44">
                  <c:v>2019-02-14</c:v>
                </c:pt>
                <c:pt idx="45">
                  <c:v>2019-02-15</c:v>
                </c:pt>
              </c:strCache>
            </c:strRef>
          </c:cat>
          <c:val>
            <c:numRef>
              <c:f>Sheet1!$B$2:$B$47</c:f>
              <c:numCache>
                <c:formatCode>General</c:formatCode>
                <c:ptCount val="46"/>
                <c:pt idx="1">
                  <c:v>100.0</c:v>
                </c:pt>
                <c:pt idx="2">
                  <c:v>110.0</c:v>
                </c:pt>
                <c:pt idx="3">
                  <c:v>108.0</c:v>
                </c:pt>
                <c:pt idx="4">
                  <c:v>58.0</c:v>
                </c:pt>
                <c:pt idx="6">
                  <c:v>99.0</c:v>
                </c:pt>
                <c:pt idx="7">
                  <c:v>101.0</c:v>
                </c:pt>
                <c:pt idx="8">
                  <c:v>91.0</c:v>
                </c:pt>
                <c:pt idx="9">
                  <c:v>88.0</c:v>
                </c:pt>
                <c:pt idx="10">
                  <c:v>78.0</c:v>
                </c:pt>
                <c:pt idx="11">
                  <c:v>62.0</c:v>
                </c:pt>
                <c:pt idx="13">
                  <c:v>91.0</c:v>
                </c:pt>
                <c:pt idx="14">
                  <c:v>89.0</c:v>
                </c:pt>
                <c:pt idx="15">
                  <c:v>84.0</c:v>
                </c:pt>
                <c:pt idx="16">
                  <c:v>62.0</c:v>
                </c:pt>
                <c:pt idx="17">
                  <c:v>88.0</c:v>
                </c:pt>
                <c:pt idx="18">
                  <c:v>64.0</c:v>
                </c:pt>
                <c:pt idx="20">
                  <c:v>77.0</c:v>
                </c:pt>
                <c:pt idx="21">
                  <c:v>79.0</c:v>
                </c:pt>
                <c:pt idx="22">
                  <c:v>96.0</c:v>
                </c:pt>
                <c:pt idx="23">
                  <c:v>70.0</c:v>
                </c:pt>
                <c:pt idx="24">
                  <c:v>78.0</c:v>
                </c:pt>
                <c:pt idx="25">
                  <c:v>58.0</c:v>
                </c:pt>
                <c:pt idx="27">
                  <c:v>91.0</c:v>
                </c:pt>
                <c:pt idx="28">
                  <c:v>75.0</c:v>
                </c:pt>
                <c:pt idx="29">
                  <c:v>95.0</c:v>
                </c:pt>
                <c:pt idx="30">
                  <c:v>89.0</c:v>
                </c:pt>
                <c:pt idx="31">
                  <c:v>78.0</c:v>
                </c:pt>
                <c:pt idx="32">
                  <c:v>54.0</c:v>
                </c:pt>
                <c:pt idx="34">
                  <c:v>71.0</c:v>
                </c:pt>
                <c:pt idx="35">
                  <c:v>83.0</c:v>
                </c:pt>
                <c:pt idx="36">
                  <c:v>82.0</c:v>
                </c:pt>
                <c:pt idx="37">
                  <c:v>69.0</c:v>
                </c:pt>
                <c:pt idx="38">
                  <c:v>82.0</c:v>
                </c:pt>
                <c:pt idx="39">
                  <c:v>75.0</c:v>
                </c:pt>
                <c:pt idx="41">
                  <c:v>86.0</c:v>
                </c:pt>
                <c:pt idx="42">
                  <c:v>84.0</c:v>
                </c:pt>
                <c:pt idx="43">
                  <c:v>79.0</c:v>
                </c:pt>
                <c:pt idx="44">
                  <c:v>77.0</c:v>
                </c:pt>
                <c:pt idx="45">
                  <c:v>78.0</c:v>
                </c:pt>
              </c:numCache>
            </c:numRef>
          </c:val>
          <c:extLst xmlns:c16r2="http://schemas.microsoft.com/office/drawing/2015/06/chart">
            <c:ext xmlns:c16="http://schemas.microsoft.com/office/drawing/2014/chart" uri="{C3380CC4-5D6E-409C-BE32-E72D297353CC}">
              <c16:uniqueId val="{00000000-1DD3-6443-9E37-AC3F7F230105}"/>
            </c:ext>
          </c:extLst>
        </c:ser>
        <c:ser>
          <c:idx val="1"/>
          <c:order val="1"/>
          <c:tx>
            <c:strRef>
              <c:f>Sheet1!$C$1</c:f>
              <c:strCache>
                <c:ptCount val="1"/>
                <c:pt idx="0">
                  <c:v>KAatPOS</c:v>
                </c:pt>
              </c:strCache>
            </c:strRef>
          </c:tx>
          <c:spPr>
            <a:solidFill>
              <a:srgbClr val="1A9FDF"/>
            </a:solidFill>
            <a:ln>
              <a:noFill/>
            </a:ln>
            <a:effectLst/>
          </c:spPr>
          <c:cat>
            <c:strRef>
              <c:f>Sheet1!$A$2:$A$47</c:f>
              <c:strCache>
                <c:ptCount val="46"/>
                <c:pt idx="0">
                  <c:v>b h</c:v>
                </c:pt>
                <c:pt idx="1">
                  <c:v>2019-01-02</c:v>
                </c:pt>
                <c:pt idx="2">
                  <c:v>2019-01-03</c:v>
                </c:pt>
                <c:pt idx="3">
                  <c:v>2019-01-04</c:v>
                </c:pt>
                <c:pt idx="4">
                  <c:v>2019-01-05</c:v>
                </c:pt>
                <c:pt idx="5">
                  <c:v>b h</c:v>
                </c:pt>
                <c:pt idx="6">
                  <c:v>2019-01-07</c:v>
                </c:pt>
                <c:pt idx="7">
                  <c:v>2019-01-08</c:v>
                </c:pt>
                <c:pt idx="8">
                  <c:v>2019-01-09</c:v>
                </c:pt>
                <c:pt idx="9">
                  <c:v>2019-01-10</c:v>
                </c:pt>
                <c:pt idx="10">
                  <c:v>2019-01-11</c:v>
                </c:pt>
                <c:pt idx="11">
                  <c:v>2019-01-12</c:v>
                </c:pt>
                <c:pt idx="12">
                  <c:v>b h</c:v>
                </c:pt>
                <c:pt idx="13">
                  <c:v>2019-01-14</c:v>
                </c:pt>
                <c:pt idx="14">
                  <c:v>2019-01-15</c:v>
                </c:pt>
                <c:pt idx="15">
                  <c:v>2019-01-16</c:v>
                </c:pt>
                <c:pt idx="16">
                  <c:v>2019-01-17</c:v>
                </c:pt>
                <c:pt idx="17">
                  <c:v>2019-01-18</c:v>
                </c:pt>
                <c:pt idx="18">
                  <c:v>2019-01-19</c:v>
                </c:pt>
                <c:pt idx="19">
                  <c:v>b h</c:v>
                </c:pt>
                <c:pt idx="20">
                  <c:v>2019-01-21</c:v>
                </c:pt>
                <c:pt idx="21">
                  <c:v>2019-01-22</c:v>
                </c:pt>
                <c:pt idx="22">
                  <c:v>2019-01-23</c:v>
                </c:pt>
                <c:pt idx="23">
                  <c:v>2019-01-24</c:v>
                </c:pt>
                <c:pt idx="24">
                  <c:v>2019-01-25</c:v>
                </c:pt>
                <c:pt idx="25">
                  <c:v>2019-01-26</c:v>
                </c:pt>
                <c:pt idx="26">
                  <c:v>b h</c:v>
                </c:pt>
                <c:pt idx="27">
                  <c:v>2019-01-28</c:v>
                </c:pt>
                <c:pt idx="28">
                  <c:v>2019-01-29</c:v>
                </c:pt>
                <c:pt idx="29">
                  <c:v>2019-01-30</c:v>
                </c:pt>
                <c:pt idx="30">
                  <c:v>2019-01-31</c:v>
                </c:pt>
                <c:pt idx="31">
                  <c:v>2019-02-01</c:v>
                </c:pt>
                <c:pt idx="32">
                  <c:v>2019-02-02</c:v>
                </c:pt>
                <c:pt idx="33">
                  <c:v>b h</c:v>
                </c:pt>
                <c:pt idx="34">
                  <c:v>2019-02-04</c:v>
                </c:pt>
                <c:pt idx="35">
                  <c:v>2019-02-05</c:v>
                </c:pt>
                <c:pt idx="36">
                  <c:v>2019-02-06</c:v>
                </c:pt>
                <c:pt idx="37">
                  <c:v>2019-02-07</c:v>
                </c:pt>
                <c:pt idx="38">
                  <c:v>2019-02-08</c:v>
                </c:pt>
                <c:pt idx="39">
                  <c:v>2019-02-09</c:v>
                </c:pt>
                <c:pt idx="40">
                  <c:v>b h</c:v>
                </c:pt>
                <c:pt idx="41">
                  <c:v>2019-02-11</c:v>
                </c:pt>
                <c:pt idx="42">
                  <c:v>2019-02-12</c:v>
                </c:pt>
                <c:pt idx="43">
                  <c:v>2019-02-13</c:v>
                </c:pt>
                <c:pt idx="44">
                  <c:v>2019-02-14</c:v>
                </c:pt>
                <c:pt idx="45">
                  <c:v>2019-02-15</c:v>
                </c:pt>
              </c:strCache>
            </c:strRef>
          </c:cat>
          <c:val>
            <c:numRef>
              <c:f>Sheet1!$C$2:$C$47</c:f>
              <c:numCache>
                <c:formatCode>General</c:formatCode>
                <c:ptCount val="46"/>
                <c:pt idx="11">
                  <c:v>1.0</c:v>
                </c:pt>
                <c:pt idx="13">
                  <c:v>4.0</c:v>
                </c:pt>
                <c:pt idx="14">
                  <c:v>3.0</c:v>
                </c:pt>
                <c:pt idx="15">
                  <c:v>10.0</c:v>
                </c:pt>
                <c:pt idx="16">
                  <c:v>4.0</c:v>
                </c:pt>
                <c:pt idx="17">
                  <c:v>6.0</c:v>
                </c:pt>
                <c:pt idx="18">
                  <c:v>1.0</c:v>
                </c:pt>
                <c:pt idx="20">
                  <c:v>3.0</c:v>
                </c:pt>
                <c:pt idx="21">
                  <c:v>4.0</c:v>
                </c:pt>
                <c:pt idx="22">
                  <c:v>4.0</c:v>
                </c:pt>
                <c:pt idx="23">
                  <c:v>4.0</c:v>
                </c:pt>
                <c:pt idx="24">
                  <c:v>2.0</c:v>
                </c:pt>
                <c:pt idx="25">
                  <c:v>5.0</c:v>
                </c:pt>
                <c:pt idx="27">
                  <c:v>3.0</c:v>
                </c:pt>
                <c:pt idx="28">
                  <c:v>6.0</c:v>
                </c:pt>
                <c:pt idx="29">
                  <c:v>9.0</c:v>
                </c:pt>
                <c:pt idx="30">
                  <c:v>7.0</c:v>
                </c:pt>
                <c:pt idx="31">
                  <c:v>3.0</c:v>
                </c:pt>
                <c:pt idx="32">
                  <c:v>3.0</c:v>
                </c:pt>
                <c:pt idx="34">
                  <c:v>5.0</c:v>
                </c:pt>
                <c:pt idx="35">
                  <c:v>1.0</c:v>
                </c:pt>
                <c:pt idx="36">
                  <c:v>7.0</c:v>
                </c:pt>
                <c:pt idx="37">
                  <c:v>7.0</c:v>
                </c:pt>
                <c:pt idx="38">
                  <c:v>3.0</c:v>
                </c:pt>
                <c:pt idx="39">
                  <c:v>6.0</c:v>
                </c:pt>
                <c:pt idx="41">
                  <c:v>5.0</c:v>
                </c:pt>
                <c:pt idx="42">
                  <c:v>2.0</c:v>
                </c:pt>
                <c:pt idx="43">
                  <c:v>2.0</c:v>
                </c:pt>
                <c:pt idx="44">
                  <c:v>5.0</c:v>
                </c:pt>
                <c:pt idx="45">
                  <c:v>7.0</c:v>
                </c:pt>
              </c:numCache>
            </c:numRef>
          </c:val>
          <c:extLst xmlns:c16r2="http://schemas.microsoft.com/office/drawing/2015/06/chart">
            <c:ext xmlns:c16="http://schemas.microsoft.com/office/drawing/2014/chart" uri="{C3380CC4-5D6E-409C-BE32-E72D297353CC}">
              <c16:uniqueId val="{00000001-1DD3-6443-9E37-AC3F7F230105}"/>
            </c:ext>
          </c:extLst>
        </c:ser>
        <c:dLbls>
          <c:showLegendKey val="0"/>
          <c:showVal val="0"/>
          <c:showCatName val="0"/>
          <c:showSerName val="0"/>
          <c:showPercent val="0"/>
          <c:showBubbleSize val="0"/>
        </c:dLbls>
        <c:axId val="-1973157072"/>
        <c:axId val="-1973154320"/>
      </c:areaChart>
      <c:catAx>
        <c:axId val="-1973157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73154320"/>
        <c:crosses val="autoZero"/>
        <c:auto val="1"/>
        <c:lblAlgn val="ctr"/>
        <c:lblOffset val="100"/>
        <c:noMultiLvlLbl val="1"/>
      </c:catAx>
      <c:valAx>
        <c:axId val="-1973154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73157072"/>
        <c:crosses val="autoZero"/>
        <c:crossBetween val="midCat"/>
      </c:valAx>
      <c:spPr>
        <a:noFill/>
        <a:ln>
          <a:noFill/>
        </a:ln>
        <a:effectLst/>
      </c:spPr>
    </c:plotArea>
    <c:legend>
      <c:legendPos val="b"/>
      <c:layout>
        <c:manualLayout>
          <c:xMode val="edge"/>
          <c:yMode val="edge"/>
          <c:x val="0.0453055460458747"/>
          <c:y val="0.945198656384809"/>
          <c:w val="0.257214994864772"/>
          <c:h val="0.054801343615191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 sz="1200" b="1" i="0" u="none" strike="noStrike" baseline="0" dirty="0">
                <a:effectLst/>
              </a:rPr>
              <a:t>Average daily-unique visits by weeks</a:t>
            </a:r>
            <a:r>
              <a:rPr lang="en" sz="1200" b="1" i="0" u="none" strike="noStrike" baseline="0" dirty="0"/>
              <a:t> </a:t>
            </a:r>
            <a:r>
              <a:rPr lang="pl-PL" sz="1200" b="1" i="0" u="none" strike="noStrike" baseline="0" dirty="0">
                <a:solidFill>
                  <a:schemeClr val="tx1"/>
                </a:solidFill>
                <a:latin typeface="Arial" panose="020B0604020202020204" pitchFamily="34" charset="0"/>
                <a:cs typeface="Arial" panose="020B0604020202020204" pitchFamily="34" charset="0"/>
              </a:rPr>
              <a:t>2</a:t>
            </a:r>
            <a:r>
              <a:rPr lang="pl-PL" sz="1200" b="1" i="0" baseline="0" dirty="0">
                <a:solidFill>
                  <a:schemeClr val="tx1"/>
                </a:solidFill>
                <a:latin typeface="Arial" panose="020B0604020202020204" pitchFamily="34" charset="0"/>
                <a:cs typeface="Arial" panose="020B0604020202020204" pitchFamily="34" charset="0"/>
              </a:rPr>
              <a:t>/01 – 15/02/2019</a:t>
            </a:r>
            <a:endParaRPr lang="pl-PL" sz="1200" b="1" i="0" dirty="0">
              <a:solidFill>
                <a:schemeClr val="tx1"/>
              </a:solidFill>
              <a:latin typeface="Arial" panose="020B0604020202020204" pitchFamily="34" charset="0"/>
              <a:cs typeface="Arial" panose="020B0604020202020204" pitchFamily="34" charset="0"/>
            </a:endParaRPr>
          </a:p>
        </c:rich>
      </c:tx>
      <c:layout>
        <c:manualLayout>
          <c:xMode val="edge"/>
          <c:yMode val="edge"/>
          <c:x val="0.0656546391591567"/>
          <c:y val="0.00301653106528201"/>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areaChart>
        <c:grouping val="stacked"/>
        <c:varyColors val="0"/>
        <c:ser>
          <c:idx val="0"/>
          <c:order val="0"/>
          <c:tx>
            <c:strRef>
              <c:f>Sheet1!$B$1</c:f>
              <c:strCache>
                <c:ptCount val="1"/>
                <c:pt idx="0">
                  <c:v>atPOS</c:v>
                </c:pt>
              </c:strCache>
            </c:strRef>
          </c:tx>
          <c:spPr>
            <a:solidFill>
              <a:schemeClr val="accent4"/>
            </a:solidFill>
            <a:ln>
              <a:noFill/>
            </a:ln>
            <a:effectLst/>
          </c:spPr>
          <c:cat>
            <c:strRef>
              <c:f>Sheet1!$A$2:$A$8</c:f>
              <c:strCache>
                <c:ptCount val="7"/>
                <c:pt idx="0">
                  <c:v>2019-01-02</c:v>
                </c:pt>
                <c:pt idx="1">
                  <c:v>2019-01-07</c:v>
                </c:pt>
                <c:pt idx="2">
                  <c:v>2019-01-14</c:v>
                </c:pt>
                <c:pt idx="3">
                  <c:v>2019-01-21</c:v>
                </c:pt>
                <c:pt idx="4">
                  <c:v>2019-01-28</c:v>
                </c:pt>
                <c:pt idx="5">
                  <c:v>2019-02-04</c:v>
                </c:pt>
                <c:pt idx="6">
                  <c:v>2019-02-11</c:v>
                </c:pt>
              </c:strCache>
            </c:strRef>
          </c:cat>
          <c:val>
            <c:numRef>
              <c:f>Sheet1!$B$2:$B$8</c:f>
              <c:numCache>
                <c:formatCode>General</c:formatCode>
                <c:ptCount val="7"/>
                <c:pt idx="0">
                  <c:v>94.0</c:v>
                </c:pt>
                <c:pt idx="1">
                  <c:v>86.5</c:v>
                </c:pt>
                <c:pt idx="2">
                  <c:v>79.66666666666667</c:v>
                </c:pt>
                <c:pt idx="3">
                  <c:v>76.33333333333331</c:v>
                </c:pt>
                <c:pt idx="4">
                  <c:v>80.33333333333331</c:v>
                </c:pt>
                <c:pt idx="5">
                  <c:v>77.0</c:v>
                </c:pt>
                <c:pt idx="6">
                  <c:v>80.8</c:v>
                </c:pt>
              </c:numCache>
            </c:numRef>
          </c:val>
          <c:extLst xmlns:c16r2="http://schemas.microsoft.com/office/drawing/2015/06/chart">
            <c:ext xmlns:c16="http://schemas.microsoft.com/office/drawing/2014/chart" uri="{C3380CC4-5D6E-409C-BE32-E72D297353CC}">
              <c16:uniqueId val="{00000000-1DD3-6443-9E37-AC3F7F230105}"/>
            </c:ext>
          </c:extLst>
        </c:ser>
        <c:ser>
          <c:idx val="1"/>
          <c:order val="1"/>
          <c:tx>
            <c:strRef>
              <c:f>Sheet1!$C$1</c:f>
              <c:strCache>
                <c:ptCount val="1"/>
                <c:pt idx="0">
                  <c:v>KAatPOS</c:v>
                </c:pt>
              </c:strCache>
            </c:strRef>
          </c:tx>
          <c:spPr>
            <a:solidFill>
              <a:srgbClr val="1A9FDF"/>
            </a:solidFill>
            <a:ln>
              <a:noFill/>
            </a:ln>
            <a:effectLst/>
          </c:spPr>
          <c:cat>
            <c:strRef>
              <c:f>Sheet1!$A$2:$A$8</c:f>
              <c:strCache>
                <c:ptCount val="7"/>
                <c:pt idx="0">
                  <c:v>2019-01-02</c:v>
                </c:pt>
                <c:pt idx="1">
                  <c:v>2019-01-07</c:v>
                </c:pt>
                <c:pt idx="2">
                  <c:v>2019-01-14</c:v>
                </c:pt>
                <c:pt idx="3">
                  <c:v>2019-01-21</c:v>
                </c:pt>
                <c:pt idx="4">
                  <c:v>2019-01-28</c:v>
                </c:pt>
                <c:pt idx="5">
                  <c:v>2019-02-04</c:v>
                </c:pt>
                <c:pt idx="6">
                  <c:v>2019-02-11</c:v>
                </c:pt>
              </c:strCache>
            </c:strRef>
          </c:cat>
          <c:val>
            <c:numRef>
              <c:f>Sheet1!$C$2:$C$8</c:f>
              <c:numCache>
                <c:formatCode>General</c:formatCode>
                <c:ptCount val="7"/>
                <c:pt idx="1">
                  <c:v>1.0</c:v>
                </c:pt>
                <c:pt idx="2">
                  <c:v>4.666666666666667</c:v>
                </c:pt>
                <c:pt idx="3">
                  <c:v>3.666666666666666</c:v>
                </c:pt>
                <c:pt idx="4">
                  <c:v>5.166666666666667</c:v>
                </c:pt>
                <c:pt idx="5">
                  <c:v>4.833333333333333</c:v>
                </c:pt>
                <c:pt idx="6">
                  <c:v>4.2</c:v>
                </c:pt>
              </c:numCache>
            </c:numRef>
          </c:val>
          <c:extLst xmlns:c16r2="http://schemas.microsoft.com/office/drawing/2015/06/chart">
            <c:ext xmlns:c16="http://schemas.microsoft.com/office/drawing/2014/chart" uri="{C3380CC4-5D6E-409C-BE32-E72D297353CC}">
              <c16:uniqueId val="{00000001-1DD3-6443-9E37-AC3F7F230105}"/>
            </c:ext>
          </c:extLst>
        </c:ser>
        <c:dLbls>
          <c:showLegendKey val="0"/>
          <c:showVal val="0"/>
          <c:showCatName val="0"/>
          <c:showSerName val="0"/>
          <c:showPercent val="0"/>
          <c:showBubbleSize val="0"/>
        </c:dLbls>
        <c:axId val="-1973127392"/>
        <c:axId val="-1973124640"/>
      </c:areaChart>
      <c:catAx>
        <c:axId val="-19731273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73124640"/>
        <c:crosses val="autoZero"/>
        <c:auto val="1"/>
        <c:lblAlgn val="ctr"/>
        <c:lblOffset val="100"/>
        <c:noMultiLvlLbl val="1"/>
      </c:catAx>
      <c:valAx>
        <c:axId val="-1973124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73127392"/>
        <c:crosses val="autoZero"/>
        <c:crossBetween val="midCat"/>
      </c:valAx>
      <c:spPr>
        <a:noFill/>
        <a:ln>
          <a:noFill/>
        </a:ln>
        <a:effectLst/>
      </c:spPr>
    </c:plotArea>
    <c:legend>
      <c:legendPos val="b"/>
      <c:layout>
        <c:manualLayout>
          <c:xMode val="edge"/>
          <c:yMode val="edge"/>
          <c:x val="0.0453055460458747"/>
          <c:y val="0.945198656384809"/>
          <c:w val="0.257214994864772"/>
          <c:h val="0.054801343615191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 sz="1200" b="1" i="0" u="none" strike="noStrike" baseline="0" dirty="0">
                <a:effectLst/>
              </a:rPr>
              <a:t>Average daily-unique visits by weeks</a:t>
            </a:r>
            <a:r>
              <a:rPr lang="en-GB" sz="1200" b="1" i="0" u="none" strike="noStrike" baseline="0" dirty="0">
                <a:solidFill>
                  <a:schemeClr val="tx1"/>
                </a:solidFill>
                <a:effectLst/>
                <a:latin typeface="Arial" panose="020B0604020202020204" pitchFamily="34" charset="0"/>
                <a:cs typeface="Arial" panose="020B0604020202020204" pitchFamily="34" charset="0"/>
              </a:rPr>
              <a:t> (</a:t>
            </a:r>
            <a:r>
              <a:rPr lang="en-GB" sz="1200" b="1" i="0" u="none" strike="noStrike" baseline="0" dirty="0" err="1">
                <a:solidFill>
                  <a:schemeClr val="tx1"/>
                </a:solidFill>
                <a:effectLst/>
                <a:latin typeface="Arial" panose="020B0604020202020204" pitchFamily="34" charset="0"/>
                <a:cs typeface="Arial" panose="020B0604020202020204" pitchFamily="34" charset="0"/>
              </a:rPr>
              <a:t>atPOS</a:t>
            </a:r>
            <a:r>
              <a:rPr lang="en-GB" sz="1200" b="1" i="0" u="none" strike="noStrike" baseline="0" dirty="0">
                <a:solidFill>
                  <a:schemeClr val="tx1"/>
                </a:solidFill>
                <a:effectLst/>
                <a:latin typeface="Arial" panose="020B0604020202020204" pitchFamily="34" charset="0"/>
                <a:cs typeface="Arial" panose="020B0604020202020204" pitchFamily="34" charset="0"/>
              </a:rPr>
              <a:t>) at</a:t>
            </a:r>
            <a:r>
              <a:rPr lang="en-GB" sz="1200" b="1" i="0" u="none" strike="noStrike" baseline="0" dirty="0">
                <a:solidFill>
                  <a:schemeClr val="tx1"/>
                </a:solidFill>
                <a:latin typeface="Arial" panose="020B0604020202020204" pitchFamily="34" charset="0"/>
                <a:cs typeface="Arial" panose="020B0604020202020204" pitchFamily="34" charset="0"/>
              </a:rPr>
              <a:t> </a:t>
            </a:r>
            <a:r>
              <a:rPr lang="en-GB" sz="1200" b="1" dirty="0">
                <a:solidFill>
                  <a:schemeClr val="tx1"/>
                </a:solidFill>
                <a:latin typeface="Arial" panose="020B0604020202020204" pitchFamily="34" charset="0"/>
                <a:cs typeface="Arial" panose="020B0604020202020204" pitchFamily="34" charset="0"/>
              </a:rPr>
              <a:t>KIA POS </a:t>
            </a:r>
            <a:r>
              <a:rPr lang="en-US" sz="1200" b="1" i="0" u="none" strike="noStrike" baseline="0" dirty="0">
                <a:solidFill>
                  <a:prstClr val="black"/>
                </a:solidFill>
                <a:effectLst/>
                <a:latin typeface="Arial" panose="020B0604020202020204" pitchFamily="34" charset="0"/>
                <a:cs typeface="Arial" panose="020B0604020202020204" pitchFamily="34" charset="0"/>
              </a:rPr>
              <a:t>2</a:t>
            </a:r>
            <a:r>
              <a:rPr lang="en-US" sz="1200" b="1" i="0" u="none" strike="noStrike" baseline="0" dirty="0">
                <a:effectLst/>
              </a:rPr>
              <a:t>/01 – 15/02/2019</a:t>
            </a:r>
            <a:r>
              <a:rPr lang="en-US" sz="1200" b="1" i="0" u="none" strike="noStrike" baseline="0" dirty="0"/>
              <a:t> </a:t>
            </a:r>
            <a:r>
              <a:rPr lang="pl-PL" sz="1200" b="1" i="0" u="none" strike="noStrike" baseline="0" dirty="0">
                <a:solidFill>
                  <a:schemeClr val="tx1"/>
                </a:solidFill>
                <a:latin typeface="Arial" panose="020B0604020202020204" pitchFamily="34" charset="0"/>
                <a:cs typeface="Arial" panose="020B0604020202020204" pitchFamily="34" charset="0"/>
              </a:rPr>
              <a:t> </a:t>
            </a:r>
            <a:endParaRPr lang="en-GB" sz="1200" b="1" dirty="0">
              <a:solidFill>
                <a:schemeClr val="tx1"/>
              </a:solidFill>
              <a:latin typeface="Arial" panose="020B0604020202020204" pitchFamily="34" charset="0"/>
              <a:cs typeface="Arial" panose="020B0604020202020204" pitchFamily="34" charset="0"/>
            </a:endParaRPr>
          </a:p>
        </c:rich>
      </c:tx>
      <c:layout>
        <c:manualLayout>
          <c:xMode val="edge"/>
          <c:yMode val="edge"/>
          <c:x val="0.0662174053710167"/>
          <c:y val="0.0095161666183365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0712682470685286"/>
          <c:y val="0.147681310508335"/>
          <c:w val="0.769316075802875"/>
          <c:h val="0.644972808439075"/>
        </c:manualLayout>
      </c:layout>
      <c:lineChart>
        <c:grouping val="standard"/>
        <c:varyColors val="0"/>
        <c:ser>
          <c:idx val="0"/>
          <c:order val="0"/>
          <c:tx>
            <c:strRef>
              <c:f>Sheet1!$B$1</c:f>
              <c:strCache>
                <c:ptCount val="1"/>
                <c:pt idx="0">
                  <c:v>R.M. FILIPOWICZ Kraków</c:v>
                </c:pt>
              </c:strCache>
            </c:strRef>
          </c:tx>
          <c:spPr>
            <a:ln w="28575" cap="rnd">
              <a:solidFill>
                <a:srgbClr val="0B388E"/>
              </a:solidFill>
              <a:round/>
            </a:ln>
            <a:effectLst/>
          </c:spPr>
          <c:marker>
            <c:symbol val="none"/>
          </c:marker>
          <c:cat>
            <c:strRef>
              <c:f>Sheet1!$A$2:$A$8</c:f>
              <c:strCache>
                <c:ptCount val="7"/>
                <c:pt idx="0">
                  <c:v>2019-01-02</c:v>
                </c:pt>
                <c:pt idx="1">
                  <c:v>2019-01-07</c:v>
                </c:pt>
                <c:pt idx="2">
                  <c:v>2019-01-14</c:v>
                </c:pt>
                <c:pt idx="3">
                  <c:v>2019-01-21</c:v>
                </c:pt>
                <c:pt idx="4">
                  <c:v>2019-01-28</c:v>
                </c:pt>
                <c:pt idx="5">
                  <c:v>2019-02-04</c:v>
                </c:pt>
                <c:pt idx="6">
                  <c:v>2019-02-11</c:v>
                </c:pt>
              </c:strCache>
            </c:strRef>
          </c:cat>
          <c:val>
            <c:numRef>
              <c:f>Sheet1!$B$2:$B$8</c:f>
              <c:numCache>
                <c:formatCode>General</c:formatCode>
                <c:ptCount val="7"/>
                <c:pt idx="0">
                  <c:v>12.0</c:v>
                </c:pt>
                <c:pt idx="1">
                  <c:v>11.5</c:v>
                </c:pt>
                <c:pt idx="2">
                  <c:v>12.83333333333333</c:v>
                </c:pt>
                <c:pt idx="3">
                  <c:v>11.16666666666667</c:v>
                </c:pt>
                <c:pt idx="4">
                  <c:v>14.0</c:v>
                </c:pt>
                <c:pt idx="5">
                  <c:v>11.66666666666667</c:v>
                </c:pt>
                <c:pt idx="6">
                  <c:v>9.8</c:v>
                </c:pt>
              </c:numCache>
            </c:numRef>
          </c:val>
          <c:smooth val="0"/>
          <c:extLst xmlns:c16r2="http://schemas.microsoft.com/office/drawing/2015/06/chart">
            <c:ext xmlns:c16="http://schemas.microsoft.com/office/drawing/2014/chart" uri="{C3380CC4-5D6E-409C-BE32-E72D297353CC}">
              <c16:uniqueId val="{00000000-133A-104A-A022-E46811304368}"/>
            </c:ext>
          </c:extLst>
        </c:ser>
        <c:ser>
          <c:idx val="1"/>
          <c:order val="1"/>
          <c:tx>
            <c:strRef>
              <c:f>Sheet1!$C$1</c:f>
              <c:strCache>
                <c:ptCount val="1"/>
                <c:pt idx="0">
                  <c:v>CARSERWIS Warszawa</c:v>
                </c:pt>
              </c:strCache>
            </c:strRef>
          </c:tx>
          <c:spPr>
            <a:ln w="28575" cap="rnd">
              <a:solidFill>
                <a:srgbClr val="00B050"/>
              </a:solidFill>
              <a:round/>
            </a:ln>
            <a:effectLst/>
          </c:spPr>
          <c:marker>
            <c:symbol val="none"/>
          </c:marker>
          <c:cat>
            <c:strRef>
              <c:f>Sheet1!$A$2:$A$8</c:f>
              <c:strCache>
                <c:ptCount val="7"/>
                <c:pt idx="0">
                  <c:v>2019-01-02</c:v>
                </c:pt>
                <c:pt idx="1">
                  <c:v>2019-01-07</c:v>
                </c:pt>
                <c:pt idx="2">
                  <c:v>2019-01-14</c:v>
                </c:pt>
                <c:pt idx="3">
                  <c:v>2019-01-21</c:v>
                </c:pt>
                <c:pt idx="4">
                  <c:v>2019-01-28</c:v>
                </c:pt>
                <c:pt idx="5">
                  <c:v>2019-02-04</c:v>
                </c:pt>
                <c:pt idx="6">
                  <c:v>2019-02-11</c:v>
                </c:pt>
              </c:strCache>
            </c:strRef>
          </c:cat>
          <c:val>
            <c:numRef>
              <c:f>Sheet1!$C$2:$C$8</c:f>
              <c:numCache>
                <c:formatCode>General</c:formatCode>
                <c:ptCount val="7"/>
                <c:pt idx="0">
                  <c:v>8.5</c:v>
                </c:pt>
                <c:pt idx="1">
                  <c:v>6.833333333333333</c:v>
                </c:pt>
                <c:pt idx="2">
                  <c:v>4.5</c:v>
                </c:pt>
                <c:pt idx="3">
                  <c:v>5.333333333333333</c:v>
                </c:pt>
                <c:pt idx="4">
                  <c:v>4.833333333333333</c:v>
                </c:pt>
                <c:pt idx="5">
                  <c:v>6.0</c:v>
                </c:pt>
                <c:pt idx="6">
                  <c:v>9.4</c:v>
                </c:pt>
              </c:numCache>
            </c:numRef>
          </c:val>
          <c:smooth val="0"/>
          <c:extLst xmlns:c16r2="http://schemas.microsoft.com/office/drawing/2015/06/chart">
            <c:ext xmlns:c16="http://schemas.microsoft.com/office/drawing/2014/chart" uri="{C3380CC4-5D6E-409C-BE32-E72D297353CC}">
              <c16:uniqueId val="{00000001-133A-104A-A022-E46811304368}"/>
            </c:ext>
          </c:extLst>
        </c:ser>
        <c:ser>
          <c:idx val="2"/>
          <c:order val="2"/>
          <c:tx>
            <c:strRef>
              <c:f>Sheet1!$D$1</c:f>
              <c:strCache>
                <c:ptCount val="1"/>
                <c:pt idx="0">
                  <c:v>K&amp;K WOJTANOWICZ Gdynia</c:v>
                </c:pt>
              </c:strCache>
            </c:strRef>
          </c:tx>
          <c:spPr>
            <a:ln w="28575" cap="rnd">
              <a:solidFill>
                <a:schemeClr val="accent3"/>
              </a:solidFill>
              <a:round/>
            </a:ln>
            <a:effectLst/>
          </c:spPr>
          <c:marker>
            <c:symbol val="none"/>
          </c:marker>
          <c:cat>
            <c:strRef>
              <c:f>Sheet1!$A$2:$A$8</c:f>
              <c:strCache>
                <c:ptCount val="7"/>
                <c:pt idx="0">
                  <c:v>2019-01-02</c:v>
                </c:pt>
                <c:pt idx="1">
                  <c:v>2019-01-07</c:v>
                </c:pt>
                <c:pt idx="2">
                  <c:v>2019-01-14</c:v>
                </c:pt>
                <c:pt idx="3">
                  <c:v>2019-01-21</c:v>
                </c:pt>
                <c:pt idx="4">
                  <c:v>2019-01-28</c:v>
                </c:pt>
                <c:pt idx="5">
                  <c:v>2019-02-04</c:v>
                </c:pt>
                <c:pt idx="6">
                  <c:v>2019-02-11</c:v>
                </c:pt>
              </c:strCache>
            </c:strRef>
          </c:cat>
          <c:val>
            <c:numRef>
              <c:f>Sheet1!$D$2:$D$8</c:f>
              <c:numCache>
                <c:formatCode>General</c:formatCode>
                <c:ptCount val="7"/>
                <c:pt idx="0">
                  <c:v>7.75</c:v>
                </c:pt>
                <c:pt idx="1">
                  <c:v>6.833333333333333</c:v>
                </c:pt>
                <c:pt idx="2">
                  <c:v>7.5</c:v>
                </c:pt>
                <c:pt idx="3">
                  <c:v>5.833333333333333</c:v>
                </c:pt>
                <c:pt idx="4">
                  <c:v>6.5</c:v>
                </c:pt>
                <c:pt idx="5">
                  <c:v>5.666666666666667</c:v>
                </c:pt>
                <c:pt idx="6">
                  <c:v>6.8</c:v>
                </c:pt>
              </c:numCache>
            </c:numRef>
          </c:val>
          <c:smooth val="0"/>
          <c:extLst xmlns:c16r2="http://schemas.microsoft.com/office/drawing/2015/06/chart">
            <c:ext xmlns:c16="http://schemas.microsoft.com/office/drawing/2014/chart" uri="{C3380CC4-5D6E-409C-BE32-E72D297353CC}">
              <c16:uniqueId val="{00000002-133A-104A-A022-E46811304368}"/>
            </c:ext>
          </c:extLst>
        </c:ser>
        <c:ser>
          <c:idx val="3"/>
          <c:order val="3"/>
          <c:tx>
            <c:strRef>
              <c:f>Sheet1!$E$1</c:f>
              <c:strCache>
                <c:ptCount val="1"/>
                <c:pt idx="0">
                  <c:v>MITCAR Warszawa</c:v>
                </c:pt>
              </c:strCache>
            </c:strRef>
          </c:tx>
          <c:spPr>
            <a:ln w="28575" cap="rnd">
              <a:solidFill>
                <a:schemeClr val="accent4"/>
              </a:solidFill>
              <a:round/>
            </a:ln>
            <a:effectLst/>
          </c:spPr>
          <c:marker>
            <c:symbol val="none"/>
          </c:marker>
          <c:cat>
            <c:strRef>
              <c:f>Sheet1!$A$2:$A$8</c:f>
              <c:strCache>
                <c:ptCount val="7"/>
                <c:pt idx="0">
                  <c:v>2019-01-02</c:v>
                </c:pt>
                <c:pt idx="1">
                  <c:v>2019-01-07</c:v>
                </c:pt>
                <c:pt idx="2">
                  <c:v>2019-01-14</c:v>
                </c:pt>
                <c:pt idx="3">
                  <c:v>2019-01-21</c:v>
                </c:pt>
                <c:pt idx="4">
                  <c:v>2019-01-28</c:v>
                </c:pt>
                <c:pt idx="5">
                  <c:v>2019-02-04</c:v>
                </c:pt>
                <c:pt idx="6">
                  <c:v>2019-02-11</c:v>
                </c:pt>
              </c:strCache>
            </c:strRef>
          </c:cat>
          <c:val>
            <c:numRef>
              <c:f>Sheet1!$E$2:$E$8</c:f>
              <c:numCache>
                <c:formatCode>General</c:formatCode>
                <c:ptCount val="7"/>
                <c:pt idx="0">
                  <c:v>7.0</c:v>
                </c:pt>
                <c:pt idx="1">
                  <c:v>7.166666666666667</c:v>
                </c:pt>
                <c:pt idx="2">
                  <c:v>5.166666666666667</c:v>
                </c:pt>
                <c:pt idx="3">
                  <c:v>3.666666666666666</c:v>
                </c:pt>
                <c:pt idx="4">
                  <c:v>6.5</c:v>
                </c:pt>
                <c:pt idx="5">
                  <c:v>4.5</c:v>
                </c:pt>
                <c:pt idx="6">
                  <c:v>6.4</c:v>
                </c:pt>
              </c:numCache>
            </c:numRef>
          </c:val>
          <c:smooth val="0"/>
          <c:extLst xmlns:c16r2="http://schemas.microsoft.com/office/drawing/2015/06/chart">
            <c:ext xmlns:c16="http://schemas.microsoft.com/office/drawing/2014/chart" uri="{C3380CC4-5D6E-409C-BE32-E72D297353CC}">
              <c16:uniqueId val="{00000003-133A-104A-A022-E46811304368}"/>
            </c:ext>
          </c:extLst>
        </c:ser>
        <c:ser>
          <c:idx val="4"/>
          <c:order val="4"/>
          <c:tx>
            <c:strRef>
              <c:f>Sheet1!$F$1</c:f>
              <c:strCache>
                <c:ptCount val="1"/>
                <c:pt idx="0">
                  <c:v>AS MOTORS Nadarzyn</c:v>
                </c:pt>
              </c:strCache>
            </c:strRef>
          </c:tx>
          <c:spPr>
            <a:ln w="28575" cap="rnd">
              <a:solidFill>
                <a:srgbClr val="1A9FDF"/>
              </a:solidFill>
              <a:round/>
            </a:ln>
            <a:effectLst/>
          </c:spPr>
          <c:marker>
            <c:symbol val="none"/>
          </c:marker>
          <c:cat>
            <c:strRef>
              <c:f>Sheet1!$A$2:$A$8</c:f>
              <c:strCache>
                <c:ptCount val="7"/>
                <c:pt idx="0">
                  <c:v>2019-01-02</c:v>
                </c:pt>
                <c:pt idx="1">
                  <c:v>2019-01-07</c:v>
                </c:pt>
                <c:pt idx="2">
                  <c:v>2019-01-14</c:v>
                </c:pt>
                <c:pt idx="3">
                  <c:v>2019-01-21</c:v>
                </c:pt>
                <c:pt idx="4">
                  <c:v>2019-01-28</c:v>
                </c:pt>
                <c:pt idx="5">
                  <c:v>2019-02-04</c:v>
                </c:pt>
                <c:pt idx="6">
                  <c:v>2019-02-11</c:v>
                </c:pt>
              </c:strCache>
            </c:strRef>
          </c:cat>
          <c:val>
            <c:numRef>
              <c:f>Sheet1!$F$2:$F$8</c:f>
              <c:numCache>
                <c:formatCode>General</c:formatCode>
                <c:ptCount val="7"/>
                <c:pt idx="0">
                  <c:v>4.75</c:v>
                </c:pt>
                <c:pt idx="1">
                  <c:v>4.166666666666667</c:v>
                </c:pt>
                <c:pt idx="2">
                  <c:v>6.833333333333333</c:v>
                </c:pt>
                <c:pt idx="3">
                  <c:v>6.833333333333333</c:v>
                </c:pt>
                <c:pt idx="4">
                  <c:v>4.666666666666667</c:v>
                </c:pt>
                <c:pt idx="5">
                  <c:v>4.333333333333333</c:v>
                </c:pt>
                <c:pt idx="6">
                  <c:v>5.0</c:v>
                </c:pt>
              </c:numCache>
            </c:numRef>
          </c:val>
          <c:smooth val="0"/>
          <c:extLst xmlns:c16r2="http://schemas.microsoft.com/office/drawing/2015/06/chart">
            <c:ext xmlns:c16="http://schemas.microsoft.com/office/drawing/2014/chart" uri="{C3380CC4-5D6E-409C-BE32-E72D297353CC}">
              <c16:uniqueId val="{00000004-133A-104A-A022-E46811304368}"/>
            </c:ext>
          </c:extLst>
        </c:ser>
        <c:dLbls>
          <c:showLegendKey val="0"/>
          <c:showVal val="0"/>
          <c:showCatName val="0"/>
          <c:showSerName val="0"/>
          <c:showPercent val="0"/>
          <c:showBubbleSize val="0"/>
        </c:dLbls>
        <c:smooth val="0"/>
        <c:axId val="-1974336336"/>
        <c:axId val="-1974333584"/>
      </c:lineChart>
      <c:catAx>
        <c:axId val="-197433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74333584"/>
        <c:crosses val="autoZero"/>
        <c:auto val="1"/>
        <c:lblAlgn val="ctr"/>
        <c:lblOffset val="100"/>
        <c:tickLblSkip val="1"/>
        <c:tickMarkSkip val="7"/>
        <c:noMultiLvlLbl val="1"/>
      </c:catAx>
      <c:valAx>
        <c:axId val="-1974333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GB" sz="1200" dirty="0">
                    <a:solidFill>
                      <a:schemeClr val="tx1"/>
                    </a:solidFill>
                    <a:latin typeface="Arial" panose="020B0604020202020204" pitchFamily="34" charset="0"/>
                    <a:cs typeface="Arial" panose="020B0604020202020204" pitchFamily="34" charset="0"/>
                  </a:rPr>
                  <a:t>Users Reporting by POS</a:t>
                </a:r>
              </a:p>
            </c:rich>
          </c:tx>
          <c:layout>
            <c:manualLayout>
              <c:xMode val="edge"/>
              <c:yMode val="edge"/>
              <c:x val="0.0131011988860302"/>
              <c:y val="0.25225534397695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74336336"/>
        <c:crosses val="autoZero"/>
        <c:crossBetween val="between"/>
      </c:valAx>
      <c:spPr>
        <a:noFill/>
        <a:ln>
          <a:noFill/>
        </a:ln>
        <a:effectLst/>
      </c:spPr>
    </c:plotArea>
    <c:legend>
      <c:legendPos val="r"/>
      <c:layout>
        <c:manualLayout>
          <c:xMode val="edge"/>
          <c:yMode val="edge"/>
          <c:x val="0.873973053384821"/>
          <c:y val="0.146278716781148"/>
          <c:w val="0.0973646982484791"/>
          <c:h val="0.64774330785661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pl-PL" sz="1800" b="0" i="0" baseline="0" dirty="0" err="1">
                <a:effectLst/>
              </a:rPr>
              <a:t>Gender</a:t>
            </a:r>
            <a:r>
              <a:rPr lang="pl-PL" sz="1800" b="0" i="0" baseline="0" dirty="0">
                <a:effectLst/>
              </a:rPr>
              <a:t> </a:t>
            </a:r>
            <a:r>
              <a:rPr lang="pl-PL" sz="1800" b="0" i="0" baseline="0" dirty="0" err="1">
                <a:effectLst/>
              </a:rPr>
              <a:t>Affinity</a:t>
            </a:r>
            <a:r>
              <a:rPr lang="pl-PL" sz="1800" b="0" i="0" baseline="0" dirty="0">
                <a:effectLst/>
              </a:rPr>
              <a:t> Index</a:t>
            </a:r>
            <a:endParaRPr lang="pl-PL" dirty="0">
              <a:effectLst/>
            </a:endParaRPr>
          </a:p>
          <a:p>
            <a:pPr>
              <a:defRPr/>
            </a:pPr>
            <a:r>
              <a:rPr lang="pl-PL" sz="1000" b="0" i="0" baseline="0" dirty="0">
                <a:effectLst/>
              </a:rPr>
              <a:t>(100 = </a:t>
            </a:r>
            <a:r>
              <a:rPr lang="pl-PL" sz="1000" b="0" i="0" baseline="0" dirty="0" err="1">
                <a:effectLst/>
              </a:rPr>
              <a:t>KoalaMetrics</a:t>
            </a:r>
            <a:r>
              <a:rPr lang="pl-PL" sz="1000" b="0" i="0" baseline="0" dirty="0">
                <a:effectLst/>
              </a:rPr>
              <a:t> </a:t>
            </a:r>
            <a:r>
              <a:rPr lang="pl-PL" sz="1000" b="0" i="0" baseline="0" dirty="0" err="1">
                <a:effectLst/>
              </a:rPr>
              <a:t>Research</a:t>
            </a:r>
            <a:r>
              <a:rPr lang="pl-PL" sz="1000" b="0" i="0" baseline="0" dirty="0">
                <a:effectLst/>
              </a:rPr>
              <a:t> 1.4M UU </a:t>
            </a:r>
            <a:r>
              <a:rPr lang="pl-PL" sz="1000" b="0" i="0" baseline="0" dirty="0" err="1">
                <a:effectLst/>
              </a:rPr>
              <a:t>Population</a:t>
            </a:r>
            <a:r>
              <a:rPr lang="pl-PL" sz="1000" b="0" i="0" baseline="0" dirty="0">
                <a:effectLst/>
              </a:rPr>
              <a:t> benchmark)</a:t>
            </a:r>
            <a:endParaRPr lang="pl-PL" sz="10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0"/>
          <c:tx>
            <c:strRef>
              <c:f>Sheet1!$B$1</c:f>
              <c:strCache>
                <c:ptCount val="1"/>
                <c:pt idx="0">
                  <c:v>KIA</c:v>
                </c:pt>
              </c:strCache>
            </c:strRef>
          </c:tx>
          <c:spPr>
            <a:solidFill>
              <a:srgbClr val="053590"/>
            </a:solidFill>
            <a:ln>
              <a:noFill/>
            </a:ln>
            <a:effectLst/>
          </c:spPr>
          <c:invertIfNegative val="0"/>
          <c:cat>
            <c:strRef>
              <c:f>Sheet1!$A$2:$A$3</c:f>
              <c:strCache>
                <c:ptCount val="2"/>
                <c:pt idx="0">
                  <c:v>Male</c:v>
                </c:pt>
                <c:pt idx="1">
                  <c:v>Female</c:v>
                </c:pt>
              </c:strCache>
            </c:strRef>
          </c:cat>
          <c:val>
            <c:numRef>
              <c:f>Sheet1!$B$2:$B$3</c:f>
              <c:numCache>
                <c:formatCode>0.0</c:formatCode>
                <c:ptCount val="2"/>
                <c:pt idx="0">
                  <c:v>145.8844133099825</c:v>
                </c:pt>
                <c:pt idx="1">
                  <c:v>38.92773892773894</c:v>
                </c:pt>
              </c:numCache>
            </c:numRef>
          </c:val>
          <c:extLst xmlns:c16r2="http://schemas.microsoft.com/office/drawing/2015/06/chart">
            <c:ext xmlns:c16="http://schemas.microsoft.com/office/drawing/2014/chart" uri="{C3380CC4-5D6E-409C-BE32-E72D297353CC}">
              <c16:uniqueId val="{00000000-6BD3-FF4D-B5A6-1F10CE910CA0}"/>
            </c:ext>
          </c:extLst>
        </c:ser>
        <c:dLbls>
          <c:showLegendKey val="0"/>
          <c:showVal val="0"/>
          <c:showCatName val="0"/>
          <c:showSerName val="0"/>
          <c:showPercent val="0"/>
          <c:showBubbleSize val="0"/>
        </c:dLbls>
        <c:gapWidth val="182"/>
        <c:axId val="-1974303808"/>
        <c:axId val="-1974301056"/>
      </c:barChart>
      <c:catAx>
        <c:axId val="-1974303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4301056"/>
        <c:crosses val="autoZero"/>
        <c:auto val="1"/>
        <c:lblAlgn val="ctr"/>
        <c:lblOffset val="100"/>
        <c:noMultiLvlLbl val="0"/>
      </c:catAx>
      <c:valAx>
        <c:axId val="-1974301056"/>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4303808"/>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pl-PL" sz="1800" b="0" i="0" baseline="0" dirty="0">
                <a:effectLst/>
              </a:rPr>
              <a:t>Age </a:t>
            </a:r>
            <a:r>
              <a:rPr lang="pl-PL" sz="1800" b="0" i="0" baseline="0" dirty="0" err="1">
                <a:effectLst/>
              </a:rPr>
              <a:t>Affinity</a:t>
            </a:r>
            <a:r>
              <a:rPr lang="pl-PL" sz="1800" b="0" i="0" baseline="0" dirty="0">
                <a:effectLst/>
              </a:rPr>
              <a:t> Index</a:t>
            </a:r>
            <a:endParaRPr lang="pl-PL"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000" b="0" i="0" baseline="0" dirty="0">
                <a:effectLst/>
              </a:rPr>
              <a:t>(100 = </a:t>
            </a:r>
            <a:r>
              <a:rPr lang="en-US" sz="1000" b="0" i="0" baseline="0" dirty="0" err="1">
                <a:effectLst/>
              </a:rPr>
              <a:t>KoalaMetrics</a:t>
            </a:r>
            <a:r>
              <a:rPr lang="en-US" sz="1000" b="0" i="0" baseline="0" dirty="0">
                <a:effectLst/>
              </a:rPr>
              <a:t> Research 1.4M UU Population benchmark)</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bar"/>
        <c:grouping val="clustered"/>
        <c:varyColors val="0"/>
        <c:ser>
          <c:idx val="1"/>
          <c:order val="0"/>
          <c:tx>
            <c:strRef>
              <c:f>Sheet1!$B$1</c:f>
              <c:strCache>
                <c:ptCount val="1"/>
                <c:pt idx="0">
                  <c:v>KIA</c:v>
                </c:pt>
              </c:strCache>
            </c:strRef>
          </c:tx>
          <c:spPr>
            <a:solidFill>
              <a:srgbClr val="053590"/>
            </a:solidFill>
            <a:ln>
              <a:noFill/>
            </a:ln>
            <a:effectLst/>
          </c:spPr>
          <c:invertIfNegative val="0"/>
          <c:cat>
            <c:strRef>
              <c:f>Sheet1!$A$2:$A$7</c:f>
              <c:strCache>
                <c:ptCount val="6"/>
                <c:pt idx="0">
                  <c:v>18-24</c:v>
                </c:pt>
                <c:pt idx="1">
                  <c:v>25-34</c:v>
                </c:pt>
                <c:pt idx="2">
                  <c:v>35-44</c:v>
                </c:pt>
                <c:pt idx="3">
                  <c:v>45-54</c:v>
                </c:pt>
                <c:pt idx="4">
                  <c:v>55-64</c:v>
                </c:pt>
                <c:pt idx="5">
                  <c:v>65+</c:v>
                </c:pt>
              </c:strCache>
            </c:strRef>
          </c:cat>
          <c:val>
            <c:numRef>
              <c:f>Sheet1!$B$2:$B$7</c:f>
              <c:numCache>
                <c:formatCode>0.0</c:formatCode>
                <c:ptCount val="6"/>
                <c:pt idx="0">
                  <c:v>54.41696113074204</c:v>
                </c:pt>
                <c:pt idx="1">
                  <c:v>65.41554959785523</c:v>
                </c:pt>
                <c:pt idx="2">
                  <c:v>140.8536585365854</c:v>
                </c:pt>
                <c:pt idx="3">
                  <c:v>248.9795918367346</c:v>
                </c:pt>
                <c:pt idx="4">
                  <c:v>86.36363636363635</c:v>
                </c:pt>
                <c:pt idx="5">
                  <c:v>230.7692307692308</c:v>
                </c:pt>
              </c:numCache>
            </c:numRef>
          </c:val>
          <c:extLst xmlns:c16r2="http://schemas.microsoft.com/office/drawing/2015/06/chart">
            <c:ext xmlns:c16="http://schemas.microsoft.com/office/drawing/2014/chart" uri="{C3380CC4-5D6E-409C-BE32-E72D297353CC}">
              <c16:uniqueId val="{00000000-9E41-774F-ADC4-6327E1857E0D}"/>
            </c:ext>
          </c:extLst>
        </c:ser>
        <c:dLbls>
          <c:showLegendKey val="0"/>
          <c:showVal val="0"/>
          <c:showCatName val="0"/>
          <c:showSerName val="0"/>
          <c:showPercent val="0"/>
          <c:showBubbleSize val="0"/>
        </c:dLbls>
        <c:gapWidth val="182"/>
        <c:axId val="-2014473104"/>
        <c:axId val="-2014470784"/>
      </c:barChart>
      <c:catAx>
        <c:axId val="-2014473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4470784"/>
        <c:crosses val="autoZero"/>
        <c:auto val="1"/>
        <c:lblAlgn val="ctr"/>
        <c:lblOffset val="100"/>
        <c:noMultiLvlLbl val="0"/>
      </c:catAx>
      <c:valAx>
        <c:axId val="-2014470784"/>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4473104"/>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tx1"/>
                </a:solidFill>
              </a:rPr>
              <a:t>KIA customers by mobile brand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7689019141644"/>
          <c:y val="0.240387631890017"/>
          <c:w val="0.369075113175534"/>
          <c:h val="0.523636623562629"/>
        </c:manualLayout>
      </c:layout>
      <c:pieChart>
        <c:varyColors val="1"/>
        <c:ser>
          <c:idx val="0"/>
          <c:order val="0"/>
          <c:tx>
            <c:strRef>
              <c:f>Sheet1!$B$1</c:f>
              <c:strCache>
                <c:ptCount val="1"/>
                <c:pt idx="0">
                  <c:v>customers</c:v>
                </c:pt>
              </c:strCache>
            </c:strRef>
          </c:tx>
          <c:dPt>
            <c:idx val="0"/>
            <c:bubble3D val="0"/>
            <c:spPr>
              <a:solidFill>
                <a:srgbClr val="053590"/>
              </a:solidFill>
              <a:ln w="19050">
                <a:solidFill>
                  <a:schemeClr val="lt1"/>
                </a:solidFill>
              </a:ln>
              <a:effectLst/>
            </c:spPr>
            <c:extLst xmlns:c16r2="http://schemas.microsoft.com/office/drawing/2015/06/chart">
              <c:ext xmlns:c16="http://schemas.microsoft.com/office/drawing/2014/chart" uri="{C3380CC4-5D6E-409C-BE32-E72D297353CC}">
                <c16:uniqueId val="{00000001-7BFE-D24A-874A-6AB0C920B9DB}"/>
              </c:ext>
            </c:extLst>
          </c:dPt>
          <c:dPt>
            <c:idx val="1"/>
            <c:bubble3D val="0"/>
            <c:spPr>
              <a:solidFill>
                <a:schemeClr val="accent1">
                  <a:shade val="5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7BFE-D24A-874A-6AB0C920B9DB}"/>
              </c:ext>
            </c:extLst>
          </c:dPt>
          <c:dPt>
            <c:idx val="2"/>
            <c:bubble3D val="0"/>
            <c:spPr>
              <a:solidFill>
                <a:schemeClr val="accent1">
                  <a:shade val="6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7BFE-D24A-874A-6AB0C920B9DB}"/>
              </c:ext>
            </c:extLst>
          </c:dPt>
          <c:dPt>
            <c:idx val="3"/>
            <c:bubble3D val="0"/>
            <c:spPr>
              <a:solidFill>
                <a:schemeClr val="accent1">
                  <a:shade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7BFE-D24A-874A-6AB0C920B9DB}"/>
              </c:ext>
            </c:extLst>
          </c:dPt>
          <c:dPt>
            <c:idx val="4"/>
            <c:bubble3D val="0"/>
            <c:spPr>
              <a:solidFill>
                <a:schemeClr val="accent1">
                  <a:shade val="9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7BFE-D24A-874A-6AB0C920B9DB}"/>
              </c:ext>
            </c:extLst>
          </c:dPt>
          <c:dPt>
            <c:idx val="5"/>
            <c:bubble3D val="0"/>
            <c:spPr>
              <a:solidFill>
                <a:schemeClr val="accent1">
                  <a:tint val="9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7BFE-D24A-874A-6AB0C920B9DB}"/>
              </c:ext>
            </c:extLst>
          </c:dPt>
          <c:dPt>
            <c:idx val="6"/>
            <c:bubble3D val="0"/>
            <c:spPr>
              <a:solidFill>
                <a:schemeClr val="accent1">
                  <a:tint val="81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7BFE-D24A-874A-6AB0C920B9DB}"/>
              </c:ext>
            </c:extLst>
          </c:dPt>
          <c:dPt>
            <c:idx val="7"/>
            <c:bubble3D val="0"/>
            <c:spPr>
              <a:solidFill>
                <a:schemeClr val="accent1">
                  <a:tint val="69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7BFE-D24A-874A-6AB0C920B9DB}"/>
              </c:ext>
            </c:extLst>
          </c:dPt>
          <c:dPt>
            <c:idx val="8"/>
            <c:bubble3D val="0"/>
            <c:spPr>
              <a:solidFill>
                <a:schemeClr val="accent1">
                  <a:tint val="5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7BFE-D24A-874A-6AB0C920B9DB}"/>
              </c:ext>
            </c:extLst>
          </c:dPt>
          <c:dPt>
            <c:idx val="9"/>
            <c:bubble3D val="0"/>
            <c:spPr>
              <a:solidFill>
                <a:schemeClr val="accent1">
                  <a:tint val="4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7BFE-D24A-874A-6AB0C920B9D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50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Sheet1!$A$2:$A$11</c:f>
              <c:strCache>
                <c:ptCount val="10"/>
                <c:pt idx="0">
                  <c:v>Samsung</c:v>
                </c:pt>
                <c:pt idx="1">
                  <c:v>Huawei</c:v>
                </c:pt>
                <c:pt idx="2">
                  <c:v>LG</c:v>
                </c:pt>
                <c:pt idx="3">
                  <c:v>Xiaomi</c:v>
                </c:pt>
                <c:pt idx="4">
                  <c:v>Sony</c:v>
                </c:pt>
                <c:pt idx="5">
                  <c:v>HTC</c:v>
                </c:pt>
                <c:pt idx="6">
                  <c:v>Lenovo</c:v>
                </c:pt>
                <c:pt idx="7">
                  <c:v>Motorola</c:v>
                </c:pt>
                <c:pt idx="8">
                  <c:v>OnePlus</c:v>
                </c:pt>
                <c:pt idx="9">
                  <c:v>(other)</c:v>
                </c:pt>
              </c:strCache>
            </c:strRef>
          </c:cat>
          <c:val>
            <c:numRef>
              <c:f>Sheet1!$B$2:$B$11</c:f>
              <c:numCache>
                <c:formatCode>0%</c:formatCode>
                <c:ptCount val="10"/>
                <c:pt idx="0">
                  <c:v>0.425812529439473</c:v>
                </c:pt>
                <c:pt idx="1">
                  <c:v>0.178520960904381</c:v>
                </c:pt>
                <c:pt idx="2">
                  <c:v>0.119642016015073</c:v>
                </c:pt>
                <c:pt idx="3">
                  <c:v>0.0598210080075365</c:v>
                </c:pt>
                <c:pt idx="4">
                  <c:v>0.0569948186528497</c:v>
                </c:pt>
                <c:pt idx="5">
                  <c:v>0.0381535562882713</c:v>
                </c:pt>
                <c:pt idx="6">
                  <c:v>0.0372114931700424</c:v>
                </c:pt>
                <c:pt idx="7">
                  <c:v>0.0277908619877532</c:v>
                </c:pt>
                <c:pt idx="8">
                  <c:v>0.0103626943005181</c:v>
                </c:pt>
                <c:pt idx="9">
                  <c:v>0.0456900612341027</c:v>
                </c:pt>
              </c:numCache>
            </c:numRef>
          </c:val>
          <c:extLst xmlns:c16r2="http://schemas.microsoft.com/office/drawing/2015/06/chart">
            <c:ext xmlns:c16="http://schemas.microsoft.com/office/drawing/2014/chart" uri="{C3380CC4-5D6E-409C-BE32-E72D297353CC}">
              <c16:uniqueId val="{00000000-7881-DB45-B5C1-4CEED6E76DA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t>TOP 10 mobile</a:t>
            </a:r>
            <a:r>
              <a:rPr lang="en-US" b="1" baseline="0" dirty="0"/>
              <a:t> models of </a:t>
            </a:r>
            <a:r>
              <a:rPr lang="en-US" sz="1862" b="1" i="0" u="none" strike="noStrike" baseline="0" dirty="0">
                <a:effectLst/>
              </a:rPr>
              <a:t>KIA customers </a:t>
            </a:r>
            <a:endParaRPr lang="en-US"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customers</c:v>
                </c:pt>
              </c:strCache>
            </c:strRef>
          </c:tx>
          <c:spPr>
            <a:solidFill>
              <a:srgbClr val="053590"/>
            </a:solidFill>
            <a:ln>
              <a:noFill/>
            </a:ln>
            <a:effectLst/>
          </c:spPr>
          <c:invertIfNegative val="0"/>
          <c:dPt>
            <c:idx val="5"/>
            <c:invertIfNegative val="0"/>
            <c:bubble3D val="0"/>
            <c:spPr>
              <a:solidFill>
                <a:srgbClr val="053590"/>
              </a:solidFill>
              <a:ln>
                <a:noFill/>
              </a:ln>
              <a:effectLst/>
            </c:spPr>
            <c:extLst xmlns:c16r2="http://schemas.microsoft.com/office/drawing/2015/06/chart">
              <c:ext xmlns:c16="http://schemas.microsoft.com/office/drawing/2014/chart" uri="{C3380CC4-5D6E-409C-BE32-E72D297353CC}">
                <c16:uniqueId val="{00000001-43C5-1A4D-B054-3AD9FAD50C79}"/>
              </c:ext>
            </c:extLst>
          </c:dPt>
          <c:dPt>
            <c:idx val="6"/>
            <c:invertIfNegative val="0"/>
            <c:bubble3D val="0"/>
            <c:spPr>
              <a:solidFill>
                <a:srgbClr val="053590"/>
              </a:solidFill>
              <a:ln>
                <a:noFill/>
              </a:ln>
              <a:effectLst/>
            </c:spPr>
            <c:extLst xmlns:c16r2="http://schemas.microsoft.com/office/drawing/2015/06/chart">
              <c:ext xmlns:c16="http://schemas.microsoft.com/office/drawing/2014/chart" uri="{C3380CC4-5D6E-409C-BE32-E72D297353CC}">
                <c16:uniqueId val="{00000003-43C5-1A4D-B054-3AD9FAD50C79}"/>
              </c:ext>
            </c:extLst>
          </c:dPt>
          <c:dPt>
            <c:idx val="8"/>
            <c:invertIfNegative val="0"/>
            <c:bubble3D val="0"/>
            <c:spPr>
              <a:solidFill>
                <a:srgbClr val="053590"/>
              </a:solidFill>
              <a:ln>
                <a:noFill/>
              </a:ln>
              <a:effectLst/>
            </c:spPr>
            <c:extLst xmlns:c16r2="http://schemas.microsoft.com/office/drawing/2015/06/chart">
              <c:ext xmlns:c16="http://schemas.microsoft.com/office/drawing/2014/chart" uri="{C3380CC4-5D6E-409C-BE32-E72D297353CC}">
                <c16:uniqueId val="{00000005-43C5-1A4D-B054-3AD9FAD50C79}"/>
              </c:ext>
            </c:extLst>
          </c:dPt>
          <c:cat>
            <c:strRef>
              <c:f>Sheet1!$A$2:$A$11</c:f>
              <c:strCache>
                <c:ptCount val="10"/>
                <c:pt idx="0">
                  <c:v>S8/S8+</c:v>
                </c:pt>
                <c:pt idx="1">
                  <c:v>Note</c:v>
                </c:pt>
                <c:pt idx="2">
                  <c:v>S7/edge</c:v>
                </c:pt>
                <c:pt idx="3">
                  <c:v>A5</c:v>
                </c:pt>
                <c:pt idx="4">
                  <c:v>J5</c:v>
                </c:pt>
                <c:pt idx="5">
                  <c:v>S9/S9+</c:v>
                </c:pt>
                <c:pt idx="6">
                  <c:v>S5/Neo</c:v>
                </c:pt>
                <c:pt idx="7">
                  <c:v>S6/edge</c:v>
                </c:pt>
                <c:pt idx="8">
                  <c:v>J7/Pro</c:v>
                </c:pt>
                <c:pt idx="9">
                  <c:v>J3</c:v>
                </c:pt>
              </c:strCache>
            </c:strRef>
          </c:cat>
          <c:val>
            <c:numRef>
              <c:f>Sheet1!$B$2:$B$11</c:f>
              <c:numCache>
                <c:formatCode>General</c:formatCode>
                <c:ptCount val="10"/>
                <c:pt idx="0">
                  <c:v>122.0</c:v>
                </c:pt>
                <c:pt idx="1">
                  <c:v>94.0</c:v>
                </c:pt>
                <c:pt idx="2">
                  <c:v>85.0</c:v>
                </c:pt>
                <c:pt idx="3">
                  <c:v>85.0</c:v>
                </c:pt>
                <c:pt idx="4">
                  <c:v>80.0</c:v>
                </c:pt>
                <c:pt idx="5">
                  <c:v>75.0</c:v>
                </c:pt>
                <c:pt idx="6">
                  <c:v>72.0</c:v>
                </c:pt>
                <c:pt idx="7">
                  <c:v>61.0</c:v>
                </c:pt>
                <c:pt idx="8">
                  <c:v>48.0</c:v>
                </c:pt>
                <c:pt idx="9">
                  <c:v>38.0</c:v>
                </c:pt>
              </c:numCache>
            </c:numRef>
          </c:val>
          <c:extLst xmlns:c16r2="http://schemas.microsoft.com/office/drawing/2015/06/chart">
            <c:ext xmlns:c16="http://schemas.microsoft.com/office/drawing/2014/chart" uri="{C3380CC4-5D6E-409C-BE32-E72D297353CC}">
              <c16:uniqueId val="{00000006-43C5-1A4D-B054-3AD9FAD50C79}"/>
            </c:ext>
          </c:extLst>
        </c:ser>
        <c:dLbls>
          <c:showLegendKey val="0"/>
          <c:showVal val="0"/>
          <c:showCatName val="0"/>
          <c:showSerName val="0"/>
          <c:showPercent val="0"/>
          <c:showBubbleSize val="0"/>
        </c:dLbls>
        <c:gapWidth val="182"/>
        <c:axId val="-1974255408"/>
        <c:axId val="-1974252656"/>
      </c:barChart>
      <c:catAx>
        <c:axId val="-1974255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974252656"/>
        <c:crosses val="autoZero"/>
        <c:auto val="1"/>
        <c:lblAlgn val="ctr"/>
        <c:lblOffset val="100"/>
        <c:noMultiLvlLbl val="0"/>
      </c:catAx>
      <c:valAx>
        <c:axId val="-197425265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742554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3B06A6-71A9-8B42-9592-6C2AFEE38EFF}" type="datetimeFigureOut">
              <a:rPr lang="pl-PL" smtClean="0"/>
              <a:t>07.04.2019</a:t>
            </a:fld>
            <a:endParaRPr lang="pl-P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50C84-D096-CF46-99AA-453B62D73AEE}" type="slidenum">
              <a:rPr lang="pl-PL" smtClean="0"/>
              <a:t>‹#›</a:t>
            </a:fld>
            <a:endParaRPr lang="pl-PL"/>
          </a:p>
        </p:txBody>
      </p:sp>
    </p:spTree>
    <p:extLst>
      <p:ext uri="{BB962C8B-B14F-4D97-AF65-F5344CB8AC3E}">
        <p14:creationId xmlns:p14="http://schemas.microsoft.com/office/powerpoint/2010/main" val="938863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2B50C84-D096-CF46-99AA-453B62D73AEE}" type="slidenum">
              <a:rPr lang="pl-PL" smtClean="0"/>
              <a:t>2</a:t>
            </a:fld>
            <a:endParaRPr lang="pl-PL"/>
          </a:p>
        </p:txBody>
      </p:sp>
    </p:spTree>
    <p:extLst>
      <p:ext uri="{BB962C8B-B14F-4D97-AF65-F5344CB8AC3E}">
        <p14:creationId xmlns:p14="http://schemas.microsoft.com/office/powerpoint/2010/main" val="4105602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2B50C84-D096-CF46-99AA-453B62D73AEE}" type="slidenum">
              <a:rPr lang="pl-PL" smtClean="0"/>
              <a:t>12</a:t>
            </a:fld>
            <a:endParaRPr lang="pl-PL"/>
          </a:p>
        </p:txBody>
      </p:sp>
    </p:spTree>
    <p:extLst>
      <p:ext uri="{BB962C8B-B14F-4D97-AF65-F5344CB8AC3E}">
        <p14:creationId xmlns:p14="http://schemas.microsoft.com/office/powerpoint/2010/main" val="1734976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2B50C84-D096-CF46-99AA-453B62D73AEE}" type="slidenum">
              <a:rPr lang="pl-PL" smtClean="0"/>
              <a:t>13</a:t>
            </a:fld>
            <a:endParaRPr lang="pl-PL"/>
          </a:p>
        </p:txBody>
      </p:sp>
    </p:spTree>
    <p:extLst>
      <p:ext uri="{BB962C8B-B14F-4D97-AF65-F5344CB8AC3E}">
        <p14:creationId xmlns:p14="http://schemas.microsoft.com/office/powerpoint/2010/main" val="4210199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2B50C84-D096-CF46-99AA-453B62D73AEE}" type="slidenum">
              <a:rPr lang="pl-PL" smtClean="0"/>
              <a:t>14</a:t>
            </a:fld>
            <a:endParaRPr lang="pl-PL"/>
          </a:p>
        </p:txBody>
      </p:sp>
    </p:spTree>
    <p:extLst>
      <p:ext uri="{BB962C8B-B14F-4D97-AF65-F5344CB8AC3E}">
        <p14:creationId xmlns:p14="http://schemas.microsoft.com/office/powerpoint/2010/main" val="1847252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2B50C84-D096-CF46-99AA-453B62D73AEE}" type="slidenum">
              <a:rPr lang="pl-PL" smtClean="0"/>
              <a:t>17</a:t>
            </a:fld>
            <a:endParaRPr lang="pl-PL"/>
          </a:p>
        </p:txBody>
      </p:sp>
    </p:spTree>
    <p:extLst>
      <p:ext uri="{BB962C8B-B14F-4D97-AF65-F5344CB8AC3E}">
        <p14:creationId xmlns:p14="http://schemas.microsoft.com/office/powerpoint/2010/main" val="1090135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2B50C84-D096-CF46-99AA-453B62D73AEE}" type="slidenum">
              <a:rPr lang="pl-PL" smtClean="0"/>
              <a:t>19</a:t>
            </a:fld>
            <a:endParaRPr lang="pl-PL"/>
          </a:p>
        </p:txBody>
      </p:sp>
    </p:spTree>
    <p:extLst>
      <p:ext uri="{BB962C8B-B14F-4D97-AF65-F5344CB8AC3E}">
        <p14:creationId xmlns:p14="http://schemas.microsoft.com/office/powerpoint/2010/main" val="2145436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2B50C84-D096-CF46-99AA-453B62D73AEE}" type="slidenum">
              <a:rPr lang="pl-PL" smtClean="0"/>
              <a:t>3</a:t>
            </a:fld>
            <a:endParaRPr lang="pl-PL"/>
          </a:p>
        </p:txBody>
      </p:sp>
    </p:spTree>
    <p:extLst>
      <p:ext uri="{BB962C8B-B14F-4D97-AF65-F5344CB8AC3E}">
        <p14:creationId xmlns:p14="http://schemas.microsoft.com/office/powerpoint/2010/main" val="998685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2B50C84-D096-CF46-99AA-453B62D73AEE}" type="slidenum">
              <a:rPr lang="pl-PL" smtClean="0"/>
              <a:t>4</a:t>
            </a:fld>
            <a:endParaRPr lang="pl-PL"/>
          </a:p>
        </p:txBody>
      </p:sp>
    </p:spTree>
    <p:extLst>
      <p:ext uri="{BB962C8B-B14F-4D97-AF65-F5344CB8AC3E}">
        <p14:creationId xmlns:p14="http://schemas.microsoft.com/office/powerpoint/2010/main" val="2279849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2B50C84-D096-CF46-99AA-453B62D73AEE}" type="slidenum">
              <a:rPr lang="pl-PL" smtClean="0"/>
              <a:t>5</a:t>
            </a:fld>
            <a:endParaRPr lang="pl-PL"/>
          </a:p>
        </p:txBody>
      </p:sp>
    </p:spTree>
    <p:extLst>
      <p:ext uri="{BB962C8B-B14F-4D97-AF65-F5344CB8AC3E}">
        <p14:creationId xmlns:p14="http://schemas.microsoft.com/office/powerpoint/2010/main" val="1899253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2B50C84-D096-CF46-99AA-453B62D73AEE}" type="slidenum">
              <a:rPr lang="pl-PL" smtClean="0"/>
              <a:t>6</a:t>
            </a:fld>
            <a:endParaRPr lang="pl-PL"/>
          </a:p>
        </p:txBody>
      </p:sp>
    </p:spTree>
    <p:extLst>
      <p:ext uri="{BB962C8B-B14F-4D97-AF65-F5344CB8AC3E}">
        <p14:creationId xmlns:p14="http://schemas.microsoft.com/office/powerpoint/2010/main" val="1343308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2B50C84-D096-CF46-99AA-453B62D73AEE}" type="slidenum">
              <a:rPr lang="pl-PL" smtClean="0"/>
              <a:t>7</a:t>
            </a:fld>
            <a:endParaRPr lang="pl-PL"/>
          </a:p>
        </p:txBody>
      </p:sp>
    </p:spTree>
    <p:extLst>
      <p:ext uri="{BB962C8B-B14F-4D97-AF65-F5344CB8AC3E}">
        <p14:creationId xmlns:p14="http://schemas.microsoft.com/office/powerpoint/2010/main" val="50599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2B50C84-D096-CF46-99AA-453B62D73AEE}" type="slidenum">
              <a:rPr lang="pl-PL" smtClean="0"/>
              <a:t>8</a:t>
            </a:fld>
            <a:endParaRPr lang="pl-PL"/>
          </a:p>
        </p:txBody>
      </p:sp>
    </p:spTree>
    <p:extLst>
      <p:ext uri="{BB962C8B-B14F-4D97-AF65-F5344CB8AC3E}">
        <p14:creationId xmlns:p14="http://schemas.microsoft.com/office/powerpoint/2010/main" val="2571927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2B50C84-D096-CF46-99AA-453B62D73AEE}" type="slidenum">
              <a:rPr lang="pl-PL" smtClean="0"/>
              <a:t>9</a:t>
            </a:fld>
            <a:endParaRPr lang="pl-PL"/>
          </a:p>
        </p:txBody>
      </p:sp>
    </p:spTree>
    <p:extLst>
      <p:ext uri="{BB962C8B-B14F-4D97-AF65-F5344CB8AC3E}">
        <p14:creationId xmlns:p14="http://schemas.microsoft.com/office/powerpoint/2010/main" val="304201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2B50C84-D096-CF46-99AA-453B62D73AEE}" type="slidenum">
              <a:rPr lang="pl-PL" smtClean="0"/>
              <a:t>11</a:t>
            </a:fld>
            <a:endParaRPr lang="pl-PL"/>
          </a:p>
        </p:txBody>
      </p:sp>
    </p:spTree>
    <p:extLst>
      <p:ext uri="{BB962C8B-B14F-4D97-AF65-F5344CB8AC3E}">
        <p14:creationId xmlns:p14="http://schemas.microsoft.com/office/powerpoint/2010/main" val="235734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0E4FE-349C-504C-805F-118C559261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l-PL"/>
          </a:p>
        </p:txBody>
      </p:sp>
      <p:sp>
        <p:nvSpPr>
          <p:cNvPr id="3" name="Subtitle 2">
            <a:extLst>
              <a:ext uri="{FF2B5EF4-FFF2-40B4-BE49-F238E27FC236}">
                <a16:creationId xmlns:a16="http://schemas.microsoft.com/office/drawing/2014/main" xmlns="" id="{2AC44C13-53B8-2740-9140-2A522BC94C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l-PL"/>
          </a:p>
        </p:txBody>
      </p:sp>
      <p:sp>
        <p:nvSpPr>
          <p:cNvPr id="4" name="Date Placeholder 3">
            <a:extLst>
              <a:ext uri="{FF2B5EF4-FFF2-40B4-BE49-F238E27FC236}">
                <a16:creationId xmlns:a16="http://schemas.microsoft.com/office/drawing/2014/main" xmlns="" id="{8B7F300B-9E1E-C641-964E-A00B4C5463CD}"/>
              </a:ext>
            </a:extLst>
          </p:cNvPr>
          <p:cNvSpPr>
            <a:spLocks noGrp="1"/>
          </p:cNvSpPr>
          <p:nvPr>
            <p:ph type="dt" sz="half" idx="10"/>
          </p:nvPr>
        </p:nvSpPr>
        <p:spPr/>
        <p:txBody>
          <a:bodyPr/>
          <a:lstStyle/>
          <a:p>
            <a:fld id="{CF140429-9051-3944-98E1-74F7F432C86B}" type="datetime1">
              <a:rPr lang="pl-PL" smtClean="0"/>
              <a:t>07.04.2019</a:t>
            </a:fld>
            <a:endParaRPr lang="pl-PL"/>
          </a:p>
        </p:txBody>
      </p:sp>
      <p:sp>
        <p:nvSpPr>
          <p:cNvPr id="5" name="Footer Placeholder 4">
            <a:extLst>
              <a:ext uri="{FF2B5EF4-FFF2-40B4-BE49-F238E27FC236}">
                <a16:creationId xmlns:a16="http://schemas.microsoft.com/office/drawing/2014/main" xmlns="" id="{287E8796-083C-A84C-8867-BE3D1BB37C4C}"/>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xmlns="" id="{F49304C1-40BC-8540-8BCA-79D1E178062C}"/>
              </a:ext>
            </a:extLst>
          </p:cNvPr>
          <p:cNvSpPr>
            <a:spLocks noGrp="1"/>
          </p:cNvSpPr>
          <p:nvPr>
            <p:ph type="sldNum" sz="quarter" idx="12"/>
          </p:nvPr>
        </p:nvSpPr>
        <p:spPr/>
        <p:txBody>
          <a:bodyPr/>
          <a:lstStyle/>
          <a:p>
            <a:fld id="{3F4FF1F6-C980-944E-97B1-06AC019968F5}" type="slidenum">
              <a:rPr lang="pl-PL" smtClean="0"/>
              <a:t>‹#›</a:t>
            </a:fld>
            <a:endParaRPr lang="pl-PL"/>
          </a:p>
        </p:txBody>
      </p:sp>
    </p:spTree>
    <p:extLst>
      <p:ext uri="{BB962C8B-B14F-4D97-AF65-F5344CB8AC3E}">
        <p14:creationId xmlns:p14="http://schemas.microsoft.com/office/powerpoint/2010/main" val="4009823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A452CC-7E12-DA46-9D6E-3D70A2AF4407}"/>
              </a:ext>
            </a:extLst>
          </p:cNvPr>
          <p:cNvSpPr>
            <a:spLocks noGrp="1"/>
          </p:cNvSpPr>
          <p:nvPr>
            <p:ph type="title"/>
          </p:nvPr>
        </p:nvSpPr>
        <p:spPr/>
        <p:txBody>
          <a:bodyPr/>
          <a:lstStyle/>
          <a:p>
            <a:r>
              <a:rPr lang="en-US"/>
              <a:t>Click to edit Master title style</a:t>
            </a:r>
            <a:endParaRPr lang="pl-PL"/>
          </a:p>
        </p:txBody>
      </p:sp>
      <p:sp>
        <p:nvSpPr>
          <p:cNvPr id="3" name="Vertical Text Placeholder 2">
            <a:extLst>
              <a:ext uri="{FF2B5EF4-FFF2-40B4-BE49-F238E27FC236}">
                <a16:creationId xmlns:a16="http://schemas.microsoft.com/office/drawing/2014/main" xmlns="" id="{2C2994E3-C38F-F940-9FDD-F72E06DB51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xmlns="" id="{231A6BA0-54CC-B74F-8B99-816668A0FEAD}"/>
              </a:ext>
            </a:extLst>
          </p:cNvPr>
          <p:cNvSpPr>
            <a:spLocks noGrp="1"/>
          </p:cNvSpPr>
          <p:nvPr>
            <p:ph type="dt" sz="half" idx="10"/>
          </p:nvPr>
        </p:nvSpPr>
        <p:spPr/>
        <p:txBody>
          <a:bodyPr/>
          <a:lstStyle/>
          <a:p>
            <a:fld id="{B99198C5-F6CF-6A40-8A08-92E7B367F8E5}" type="datetime1">
              <a:rPr lang="pl-PL" smtClean="0"/>
              <a:t>07.04.2019</a:t>
            </a:fld>
            <a:endParaRPr lang="pl-PL"/>
          </a:p>
        </p:txBody>
      </p:sp>
      <p:sp>
        <p:nvSpPr>
          <p:cNvPr id="5" name="Footer Placeholder 4">
            <a:extLst>
              <a:ext uri="{FF2B5EF4-FFF2-40B4-BE49-F238E27FC236}">
                <a16:creationId xmlns:a16="http://schemas.microsoft.com/office/drawing/2014/main" xmlns="" id="{194C86C3-E46E-E542-AB8F-D8658905DF37}"/>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xmlns="" id="{D51EC5D7-C033-4741-B7FC-02747D99B1EA}"/>
              </a:ext>
            </a:extLst>
          </p:cNvPr>
          <p:cNvSpPr>
            <a:spLocks noGrp="1"/>
          </p:cNvSpPr>
          <p:nvPr>
            <p:ph type="sldNum" sz="quarter" idx="12"/>
          </p:nvPr>
        </p:nvSpPr>
        <p:spPr/>
        <p:txBody>
          <a:bodyPr/>
          <a:lstStyle/>
          <a:p>
            <a:fld id="{3F4FF1F6-C980-944E-97B1-06AC019968F5}" type="slidenum">
              <a:rPr lang="pl-PL" smtClean="0"/>
              <a:t>‹#›</a:t>
            </a:fld>
            <a:endParaRPr lang="pl-PL"/>
          </a:p>
        </p:txBody>
      </p:sp>
    </p:spTree>
    <p:extLst>
      <p:ext uri="{BB962C8B-B14F-4D97-AF65-F5344CB8AC3E}">
        <p14:creationId xmlns:p14="http://schemas.microsoft.com/office/powerpoint/2010/main" val="369829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92EF587-CDE0-9841-910B-9060A50B76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l-PL"/>
          </a:p>
        </p:txBody>
      </p:sp>
      <p:sp>
        <p:nvSpPr>
          <p:cNvPr id="3" name="Vertical Text Placeholder 2">
            <a:extLst>
              <a:ext uri="{FF2B5EF4-FFF2-40B4-BE49-F238E27FC236}">
                <a16:creationId xmlns:a16="http://schemas.microsoft.com/office/drawing/2014/main" xmlns="" id="{651C3BD0-34D2-3241-B9BA-183E974744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xmlns="" id="{269F1B4E-952D-C44F-AA59-1CF91DE77622}"/>
              </a:ext>
            </a:extLst>
          </p:cNvPr>
          <p:cNvSpPr>
            <a:spLocks noGrp="1"/>
          </p:cNvSpPr>
          <p:nvPr>
            <p:ph type="dt" sz="half" idx="10"/>
          </p:nvPr>
        </p:nvSpPr>
        <p:spPr/>
        <p:txBody>
          <a:bodyPr/>
          <a:lstStyle/>
          <a:p>
            <a:fld id="{5C52F081-652A-8B41-959B-7131EEE98D87}" type="datetime1">
              <a:rPr lang="pl-PL" smtClean="0"/>
              <a:t>07.04.2019</a:t>
            </a:fld>
            <a:endParaRPr lang="pl-PL"/>
          </a:p>
        </p:txBody>
      </p:sp>
      <p:sp>
        <p:nvSpPr>
          <p:cNvPr id="5" name="Footer Placeholder 4">
            <a:extLst>
              <a:ext uri="{FF2B5EF4-FFF2-40B4-BE49-F238E27FC236}">
                <a16:creationId xmlns:a16="http://schemas.microsoft.com/office/drawing/2014/main" xmlns="" id="{2C873FA6-2ED1-F748-958F-3BB9E173D877}"/>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xmlns="" id="{BEEC3BAB-9A85-2640-A1B0-E098E9FF058F}"/>
              </a:ext>
            </a:extLst>
          </p:cNvPr>
          <p:cNvSpPr>
            <a:spLocks noGrp="1"/>
          </p:cNvSpPr>
          <p:nvPr>
            <p:ph type="sldNum" sz="quarter" idx="12"/>
          </p:nvPr>
        </p:nvSpPr>
        <p:spPr/>
        <p:txBody>
          <a:bodyPr/>
          <a:lstStyle/>
          <a:p>
            <a:fld id="{3F4FF1F6-C980-944E-97B1-06AC019968F5}" type="slidenum">
              <a:rPr lang="pl-PL" smtClean="0"/>
              <a:t>‹#›</a:t>
            </a:fld>
            <a:endParaRPr lang="pl-PL"/>
          </a:p>
        </p:txBody>
      </p:sp>
    </p:spTree>
    <p:extLst>
      <p:ext uri="{BB962C8B-B14F-4D97-AF65-F5344CB8AC3E}">
        <p14:creationId xmlns:p14="http://schemas.microsoft.com/office/powerpoint/2010/main" val="160825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9E7F83-3AEF-B04C-887F-7B15CCA8F35D}"/>
              </a:ext>
            </a:extLst>
          </p:cNvPr>
          <p:cNvSpPr>
            <a:spLocks noGrp="1"/>
          </p:cNvSpPr>
          <p:nvPr>
            <p:ph type="title"/>
          </p:nvPr>
        </p:nvSpPr>
        <p:spPr/>
        <p:txBody>
          <a:bodyPr/>
          <a:lstStyle/>
          <a:p>
            <a:r>
              <a:rPr lang="en-US"/>
              <a:t>Click to edit Master title style</a:t>
            </a:r>
            <a:endParaRPr lang="pl-PL"/>
          </a:p>
        </p:txBody>
      </p:sp>
      <p:sp>
        <p:nvSpPr>
          <p:cNvPr id="3" name="Content Placeholder 2">
            <a:extLst>
              <a:ext uri="{FF2B5EF4-FFF2-40B4-BE49-F238E27FC236}">
                <a16:creationId xmlns:a16="http://schemas.microsoft.com/office/drawing/2014/main" xmlns="" id="{2D8211BA-7235-A646-BCE5-D3693BFD6F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xmlns="" id="{CAE3AB41-F5F5-EE49-A5B4-69166A100F9D}"/>
              </a:ext>
            </a:extLst>
          </p:cNvPr>
          <p:cNvSpPr>
            <a:spLocks noGrp="1"/>
          </p:cNvSpPr>
          <p:nvPr>
            <p:ph type="dt" sz="half" idx="10"/>
          </p:nvPr>
        </p:nvSpPr>
        <p:spPr/>
        <p:txBody>
          <a:bodyPr/>
          <a:lstStyle/>
          <a:p>
            <a:fld id="{33730304-C3FA-3248-92E7-32DFF4D275AD}" type="datetime1">
              <a:rPr lang="pl-PL" smtClean="0"/>
              <a:t>07.04.2019</a:t>
            </a:fld>
            <a:endParaRPr lang="pl-PL"/>
          </a:p>
        </p:txBody>
      </p:sp>
      <p:sp>
        <p:nvSpPr>
          <p:cNvPr id="5" name="Footer Placeholder 4">
            <a:extLst>
              <a:ext uri="{FF2B5EF4-FFF2-40B4-BE49-F238E27FC236}">
                <a16:creationId xmlns:a16="http://schemas.microsoft.com/office/drawing/2014/main" xmlns="" id="{F1C377AA-F0B3-5943-A1E9-0CB79D74FE6D}"/>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xmlns="" id="{3585A83C-0D34-174B-A7D0-2D1A2E470246}"/>
              </a:ext>
            </a:extLst>
          </p:cNvPr>
          <p:cNvSpPr>
            <a:spLocks noGrp="1"/>
          </p:cNvSpPr>
          <p:nvPr>
            <p:ph type="sldNum" sz="quarter" idx="12"/>
          </p:nvPr>
        </p:nvSpPr>
        <p:spPr/>
        <p:txBody>
          <a:bodyPr/>
          <a:lstStyle/>
          <a:p>
            <a:fld id="{3F4FF1F6-C980-944E-97B1-06AC019968F5}" type="slidenum">
              <a:rPr lang="pl-PL" smtClean="0"/>
              <a:t>‹#›</a:t>
            </a:fld>
            <a:endParaRPr lang="pl-PL"/>
          </a:p>
        </p:txBody>
      </p:sp>
    </p:spTree>
    <p:extLst>
      <p:ext uri="{BB962C8B-B14F-4D97-AF65-F5344CB8AC3E}">
        <p14:creationId xmlns:p14="http://schemas.microsoft.com/office/powerpoint/2010/main" val="390818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C393F2-15B2-304E-BF0C-C065A0BFC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l-PL"/>
          </a:p>
        </p:txBody>
      </p:sp>
      <p:sp>
        <p:nvSpPr>
          <p:cNvPr id="3" name="Text Placeholder 2">
            <a:extLst>
              <a:ext uri="{FF2B5EF4-FFF2-40B4-BE49-F238E27FC236}">
                <a16:creationId xmlns:a16="http://schemas.microsoft.com/office/drawing/2014/main" xmlns="" id="{921E3E51-6F54-8B44-9A49-B92645BF53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1D6436B-2FBC-5A4C-B2A0-98F651B86DB7}"/>
              </a:ext>
            </a:extLst>
          </p:cNvPr>
          <p:cNvSpPr>
            <a:spLocks noGrp="1"/>
          </p:cNvSpPr>
          <p:nvPr>
            <p:ph type="dt" sz="half" idx="10"/>
          </p:nvPr>
        </p:nvSpPr>
        <p:spPr/>
        <p:txBody>
          <a:bodyPr/>
          <a:lstStyle/>
          <a:p>
            <a:fld id="{1ED690BC-EE40-334F-BC44-6AA849C3CD29}" type="datetime1">
              <a:rPr lang="pl-PL" smtClean="0"/>
              <a:t>07.04.2019</a:t>
            </a:fld>
            <a:endParaRPr lang="pl-PL"/>
          </a:p>
        </p:txBody>
      </p:sp>
      <p:sp>
        <p:nvSpPr>
          <p:cNvPr id="5" name="Footer Placeholder 4">
            <a:extLst>
              <a:ext uri="{FF2B5EF4-FFF2-40B4-BE49-F238E27FC236}">
                <a16:creationId xmlns:a16="http://schemas.microsoft.com/office/drawing/2014/main" xmlns="" id="{79094FFC-1346-BA44-8B67-F31608B6E6D8}"/>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xmlns="" id="{6894A139-6B8B-1840-BBB2-7791F1DEC71C}"/>
              </a:ext>
            </a:extLst>
          </p:cNvPr>
          <p:cNvSpPr>
            <a:spLocks noGrp="1"/>
          </p:cNvSpPr>
          <p:nvPr>
            <p:ph type="sldNum" sz="quarter" idx="12"/>
          </p:nvPr>
        </p:nvSpPr>
        <p:spPr/>
        <p:txBody>
          <a:bodyPr/>
          <a:lstStyle/>
          <a:p>
            <a:fld id="{3F4FF1F6-C980-944E-97B1-06AC019968F5}" type="slidenum">
              <a:rPr lang="pl-PL" smtClean="0"/>
              <a:t>‹#›</a:t>
            </a:fld>
            <a:endParaRPr lang="pl-PL"/>
          </a:p>
        </p:txBody>
      </p:sp>
    </p:spTree>
    <p:extLst>
      <p:ext uri="{BB962C8B-B14F-4D97-AF65-F5344CB8AC3E}">
        <p14:creationId xmlns:p14="http://schemas.microsoft.com/office/powerpoint/2010/main" val="64727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14323C-8EC1-C446-9372-A7AA5456D174}"/>
              </a:ext>
            </a:extLst>
          </p:cNvPr>
          <p:cNvSpPr>
            <a:spLocks noGrp="1"/>
          </p:cNvSpPr>
          <p:nvPr>
            <p:ph type="title"/>
          </p:nvPr>
        </p:nvSpPr>
        <p:spPr/>
        <p:txBody>
          <a:bodyPr/>
          <a:lstStyle/>
          <a:p>
            <a:r>
              <a:rPr lang="en-US"/>
              <a:t>Click to edit Master title style</a:t>
            </a:r>
            <a:endParaRPr lang="pl-PL"/>
          </a:p>
        </p:txBody>
      </p:sp>
      <p:sp>
        <p:nvSpPr>
          <p:cNvPr id="3" name="Content Placeholder 2">
            <a:extLst>
              <a:ext uri="{FF2B5EF4-FFF2-40B4-BE49-F238E27FC236}">
                <a16:creationId xmlns:a16="http://schemas.microsoft.com/office/drawing/2014/main" xmlns="" id="{716AD972-E4A0-CD46-9DC9-7DAA427B70A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a:extLst>
              <a:ext uri="{FF2B5EF4-FFF2-40B4-BE49-F238E27FC236}">
                <a16:creationId xmlns:a16="http://schemas.microsoft.com/office/drawing/2014/main" xmlns="" id="{D9D648FC-DEDE-954B-94DE-AFB1569FFE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4">
            <a:extLst>
              <a:ext uri="{FF2B5EF4-FFF2-40B4-BE49-F238E27FC236}">
                <a16:creationId xmlns:a16="http://schemas.microsoft.com/office/drawing/2014/main" xmlns="" id="{E795040E-CCB7-1844-8B5D-AE4DCD46E0D4}"/>
              </a:ext>
            </a:extLst>
          </p:cNvPr>
          <p:cNvSpPr>
            <a:spLocks noGrp="1"/>
          </p:cNvSpPr>
          <p:nvPr>
            <p:ph type="dt" sz="half" idx="10"/>
          </p:nvPr>
        </p:nvSpPr>
        <p:spPr/>
        <p:txBody>
          <a:bodyPr/>
          <a:lstStyle/>
          <a:p>
            <a:fld id="{52457C50-7447-8F44-AC32-0A650CFD34AB}" type="datetime1">
              <a:rPr lang="pl-PL" smtClean="0"/>
              <a:t>07.04.2019</a:t>
            </a:fld>
            <a:endParaRPr lang="pl-PL"/>
          </a:p>
        </p:txBody>
      </p:sp>
      <p:sp>
        <p:nvSpPr>
          <p:cNvPr id="6" name="Footer Placeholder 5">
            <a:extLst>
              <a:ext uri="{FF2B5EF4-FFF2-40B4-BE49-F238E27FC236}">
                <a16:creationId xmlns:a16="http://schemas.microsoft.com/office/drawing/2014/main" xmlns="" id="{88C7D247-BCC6-1A42-ACB2-590FAFC58AD5}"/>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xmlns="" id="{95CC82D7-6B77-B347-A1EF-995191023CAB}"/>
              </a:ext>
            </a:extLst>
          </p:cNvPr>
          <p:cNvSpPr>
            <a:spLocks noGrp="1"/>
          </p:cNvSpPr>
          <p:nvPr>
            <p:ph type="sldNum" sz="quarter" idx="12"/>
          </p:nvPr>
        </p:nvSpPr>
        <p:spPr/>
        <p:txBody>
          <a:bodyPr/>
          <a:lstStyle/>
          <a:p>
            <a:fld id="{3F4FF1F6-C980-944E-97B1-06AC019968F5}" type="slidenum">
              <a:rPr lang="pl-PL" smtClean="0"/>
              <a:t>‹#›</a:t>
            </a:fld>
            <a:endParaRPr lang="pl-PL"/>
          </a:p>
        </p:txBody>
      </p:sp>
    </p:spTree>
    <p:extLst>
      <p:ext uri="{BB962C8B-B14F-4D97-AF65-F5344CB8AC3E}">
        <p14:creationId xmlns:p14="http://schemas.microsoft.com/office/powerpoint/2010/main" val="3459754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C8A386-47BA-FB47-9F66-51B3D029E786}"/>
              </a:ext>
            </a:extLst>
          </p:cNvPr>
          <p:cNvSpPr>
            <a:spLocks noGrp="1"/>
          </p:cNvSpPr>
          <p:nvPr>
            <p:ph type="title"/>
          </p:nvPr>
        </p:nvSpPr>
        <p:spPr>
          <a:xfrm>
            <a:off x="839788" y="365125"/>
            <a:ext cx="10515600" cy="1325563"/>
          </a:xfrm>
        </p:spPr>
        <p:txBody>
          <a:bodyPr/>
          <a:lstStyle/>
          <a:p>
            <a:r>
              <a:rPr lang="en-US"/>
              <a:t>Click to edit Master title style</a:t>
            </a:r>
            <a:endParaRPr lang="pl-PL"/>
          </a:p>
        </p:txBody>
      </p:sp>
      <p:sp>
        <p:nvSpPr>
          <p:cNvPr id="3" name="Text Placeholder 2">
            <a:extLst>
              <a:ext uri="{FF2B5EF4-FFF2-40B4-BE49-F238E27FC236}">
                <a16:creationId xmlns:a16="http://schemas.microsoft.com/office/drawing/2014/main" xmlns="" id="{47128565-2789-EA40-9A2F-A07DE6CC0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F8BD18-11BB-974E-9A7A-8D3ADFADE2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a:extLst>
              <a:ext uri="{FF2B5EF4-FFF2-40B4-BE49-F238E27FC236}">
                <a16:creationId xmlns:a16="http://schemas.microsoft.com/office/drawing/2014/main" xmlns="" id="{A00C8D8C-086F-7948-9850-75ED91018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1009552-D500-D84F-ACBA-E7A1CECBB7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6">
            <a:extLst>
              <a:ext uri="{FF2B5EF4-FFF2-40B4-BE49-F238E27FC236}">
                <a16:creationId xmlns:a16="http://schemas.microsoft.com/office/drawing/2014/main" xmlns="" id="{76C924D0-C21A-7F47-BACA-331E1DE79ADC}"/>
              </a:ext>
            </a:extLst>
          </p:cNvPr>
          <p:cNvSpPr>
            <a:spLocks noGrp="1"/>
          </p:cNvSpPr>
          <p:nvPr>
            <p:ph type="dt" sz="half" idx="10"/>
          </p:nvPr>
        </p:nvSpPr>
        <p:spPr/>
        <p:txBody>
          <a:bodyPr/>
          <a:lstStyle/>
          <a:p>
            <a:fld id="{9E1BF74D-ADE5-614C-9FB2-B30FC9007D92}" type="datetime1">
              <a:rPr lang="pl-PL" smtClean="0"/>
              <a:t>07.04.2019</a:t>
            </a:fld>
            <a:endParaRPr lang="pl-PL"/>
          </a:p>
        </p:txBody>
      </p:sp>
      <p:sp>
        <p:nvSpPr>
          <p:cNvPr id="8" name="Footer Placeholder 7">
            <a:extLst>
              <a:ext uri="{FF2B5EF4-FFF2-40B4-BE49-F238E27FC236}">
                <a16:creationId xmlns:a16="http://schemas.microsoft.com/office/drawing/2014/main" xmlns="" id="{C4A7C9D0-82BA-AF4C-8658-006189BA05E5}"/>
              </a:ext>
            </a:extLst>
          </p:cNvPr>
          <p:cNvSpPr>
            <a:spLocks noGrp="1"/>
          </p:cNvSpPr>
          <p:nvPr>
            <p:ph type="ftr" sz="quarter" idx="11"/>
          </p:nvPr>
        </p:nvSpPr>
        <p:spPr/>
        <p:txBody>
          <a:bodyPr/>
          <a:lstStyle/>
          <a:p>
            <a:endParaRPr lang="pl-PL"/>
          </a:p>
        </p:txBody>
      </p:sp>
      <p:sp>
        <p:nvSpPr>
          <p:cNvPr id="9" name="Slide Number Placeholder 8">
            <a:extLst>
              <a:ext uri="{FF2B5EF4-FFF2-40B4-BE49-F238E27FC236}">
                <a16:creationId xmlns:a16="http://schemas.microsoft.com/office/drawing/2014/main" xmlns="" id="{86A8866C-0A9B-4743-BC34-10E1EA698A9E}"/>
              </a:ext>
            </a:extLst>
          </p:cNvPr>
          <p:cNvSpPr>
            <a:spLocks noGrp="1"/>
          </p:cNvSpPr>
          <p:nvPr>
            <p:ph type="sldNum" sz="quarter" idx="12"/>
          </p:nvPr>
        </p:nvSpPr>
        <p:spPr/>
        <p:txBody>
          <a:bodyPr/>
          <a:lstStyle/>
          <a:p>
            <a:fld id="{3F4FF1F6-C980-944E-97B1-06AC019968F5}" type="slidenum">
              <a:rPr lang="pl-PL" smtClean="0"/>
              <a:t>‹#›</a:t>
            </a:fld>
            <a:endParaRPr lang="pl-PL"/>
          </a:p>
        </p:txBody>
      </p:sp>
    </p:spTree>
    <p:extLst>
      <p:ext uri="{BB962C8B-B14F-4D97-AF65-F5344CB8AC3E}">
        <p14:creationId xmlns:p14="http://schemas.microsoft.com/office/powerpoint/2010/main" val="380971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B196DF-6730-EB47-A3CA-58DA0B2B4569}"/>
              </a:ext>
            </a:extLst>
          </p:cNvPr>
          <p:cNvSpPr>
            <a:spLocks noGrp="1"/>
          </p:cNvSpPr>
          <p:nvPr>
            <p:ph type="title"/>
          </p:nvPr>
        </p:nvSpPr>
        <p:spPr/>
        <p:txBody>
          <a:bodyPr/>
          <a:lstStyle/>
          <a:p>
            <a:r>
              <a:rPr lang="en-US"/>
              <a:t>Click to edit Master title style</a:t>
            </a:r>
            <a:endParaRPr lang="pl-PL"/>
          </a:p>
        </p:txBody>
      </p:sp>
      <p:sp>
        <p:nvSpPr>
          <p:cNvPr id="3" name="Date Placeholder 2">
            <a:extLst>
              <a:ext uri="{FF2B5EF4-FFF2-40B4-BE49-F238E27FC236}">
                <a16:creationId xmlns:a16="http://schemas.microsoft.com/office/drawing/2014/main" xmlns="" id="{68B62539-05C4-0E4D-B423-7AFE0370C920}"/>
              </a:ext>
            </a:extLst>
          </p:cNvPr>
          <p:cNvSpPr>
            <a:spLocks noGrp="1"/>
          </p:cNvSpPr>
          <p:nvPr>
            <p:ph type="dt" sz="half" idx="10"/>
          </p:nvPr>
        </p:nvSpPr>
        <p:spPr/>
        <p:txBody>
          <a:bodyPr/>
          <a:lstStyle/>
          <a:p>
            <a:fld id="{7D1CD6DC-2C85-0142-A3D8-23FE3991FCDA}" type="datetime1">
              <a:rPr lang="pl-PL" smtClean="0"/>
              <a:t>07.04.2019</a:t>
            </a:fld>
            <a:endParaRPr lang="pl-PL"/>
          </a:p>
        </p:txBody>
      </p:sp>
      <p:sp>
        <p:nvSpPr>
          <p:cNvPr id="4" name="Footer Placeholder 3">
            <a:extLst>
              <a:ext uri="{FF2B5EF4-FFF2-40B4-BE49-F238E27FC236}">
                <a16:creationId xmlns:a16="http://schemas.microsoft.com/office/drawing/2014/main" xmlns="" id="{01B64894-C7EC-E24F-87E6-E98EA27A6E07}"/>
              </a:ext>
            </a:extLst>
          </p:cNvPr>
          <p:cNvSpPr>
            <a:spLocks noGrp="1"/>
          </p:cNvSpPr>
          <p:nvPr>
            <p:ph type="ftr" sz="quarter" idx="11"/>
          </p:nvPr>
        </p:nvSpPr>
        <p:spPr/>
        <p:txBody>
          <a:bodyPr/>
          <a:lstStyle/>
          <a:p>
            <a:endParaRPr lang="pl-PL"/>
          </a:p>
        </p:txBody>
      </p:sp>
      <p:sp>
        <p:nvSpPr>
          <p:cNvPr id="5" name="Slide Number Placeholder 4">
            <a:extLst>
              <a:ext uri="{FF2B5EF4-FFF2-40B4-BE49-F238E27FC236}">
                <a16:creationId xmlns:a16="http://schemas.microsoft.com/office/drawing/2014/main" xmlns="" id="{541F46D5-2A92-BE4B-9EBD-75CCC769F913}"/>
              </a:ext>
            </a:extLst>
          </p:cNvPr>
          <p:cNvSpPr>
            <a:spLocks noGrp="1"/>
          </p:cNvSpPr>
          <p:nvPr>
            <p:ph type="sldNum" sz="quarter" idx="12"/>
          </p:nvPr>
        </p:nvSpPr>
        <p:spPr/>
        <p:txBody>
          <a:bodyPr/>
          <a:lstStyle/>
          <a:p>
            <a:fld id="{3F4FF1F6-C980-944E-97B1-06AC019968F5}" type="slidenum">
              <a:rPr lang="pl-PL" smtClean="0"/>
              <a:t>‹#›</a:t>
            </a:fld>
            <a:endParaRPr lang="pl-PL"/>
          </a:p>
        </p:txBody>
      </p:sp>
    </p:spTree>
    <p:extLst>
      <p:ext uri="{BB962C8B-B14F-4D97-AF65-F5344CB8AC3E}">
        <p14:creationId xmlns:p14="http://schemas.microsoft.com/office/powerpoint/2010/main" val="692398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E158ACF-E8D3-8D4A-9BF6-A337C5ADA207}"/>
              </a:ext>
            </a:extLst>
          </p:cNvPr>
          <p:cNvSpPr>
            <a:spLocks noGrp="1"/>
          </p:cNvSpPr>
          <p:nvPr>
            <p:ph type="dt" sz="half" idx="10"/>
          </p:nvPr>
        </p:nvSpPr>
        <p:spPr/>
        <p:txBody>
          <a:bodyPr/>
          <a:lstStyle/>
          <a:p>
            <a:fld id="{D6BE9DBD-3447-834E-9D84-7C01F162679F}" type="datetime1">
              <a:rPr lang="pl-PL" smtClean="0"/>
              <a:t>07.04.2019</a:t>
            </a:fld>
            <a:endParaRPr lang="pl-PL"/>
          </a:p>
        </p:txBody>
      </p:sp>
      <p:sp>
        <p:nvSpPr>
          <p:cNvPr id="3" name="Footer Placeholder 2">
            <a:extLst>
              <a:ext uri="{FF2B5EF4-FFF2-40B4-BE49-F238E27FC236}">
                <a16:creationId xmlns:a16="http://schemas.microsoft.com/office/drawing/2014/main" xmlns="" id="{26A05B8A-9071-4746-8AA8-533880CE4A78}"/>
              </a:ext>
            </a:extLst>
          </p:cNvPr>
          <p:cNvSpPr>
            <a:spLocks noGrp="1"/>
          </p:cNvSpPr>
          <p:nvPr>
            <p:ph type="ftr" sz="quarter" idx="11"/>
          </p:nvPr>
        </p:nvSpPr>
        <p:spPr/>
        <p:txBody>
          <a:bodyPr/>
          <a:lstStyle/>
          <a:p>
            <a:endParaRPr lang="pl-PL"/>
          </a:p>
        </p:txBody>
      </p:sp>
      <p:sp>
        <p:nvSpPr>
          <p:cNvPr id="4" name="Slide Number Placeholder 3">
            <a:extLst>
              <a:ext uri="{FF2B5EF4-FFF2-40B4-BE49-F238E27FC236}">
                <a16:creationId xmlns:a16="http://schemas.microsoft.com/office/drawing/2014/main" xmlns="" id="{4C40D6C2-9685-2744-B33F-F49155F0F803}"/>
              </a:ext>
            </a:extLst>
          </p:cNvPr>
          <p:cNvSpPr>
            <a:spLocks noGrp="1"/>
          </p:cNvSpPr>
          <p:nvPr>
            <p:ph type="sldNum" sz="quarter" idx="12"/>
          </p:nvPr>
        </p:nvSpPr>
        <p:spPr/>
        <p:txBody>
          <a:bodyPr/>
          <a:lstStyle/>
          <a:p>
            <a:fld id="{3F4FF1F6-C980-944E-97B1-06AC019968F5}" type="slidenum">
              <a:rPr lang="pl-PL" smtClean="0"/>
              <a:t>‹#›</a:t>
            </a:fld>
            <a:endParaRPr lang="pl-PL"/>
          </a:p>
        </p:txBody>
      </p:sp>
    </p:spTree>
    <p:extLst>
      <p:ext uri="{BB962C8B-B14F-4D97-AF65-F5344CB8AC3E}">
        <p14:creationId xmlns:p14="http://schemas.microsoft.com/office/powerpoint/2010/main" val="141313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ECFCD9-35F5-FF47-A5B7-64A474857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Content Placeholder 2">
            <a:extLst>
              <a:ext uri="{FF2B5EF4-FFF2-40B4-BE49-F238E27FC236}">
                <a16:creationId xmlns:a16="http://schemas.microsoft.com/office/drawing/2014/main" xmlns="" id="{C1658ADA-9878-2442-846B-BDEC9FBF75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a:extLst>
              <a:ext uri="{FF2B5EF4-FFF2-40B4-BE49-F238E27FC236}">
                <a16:creationId xmlns:a16="http://schemas.microsoft.com/office/drawing/2014/main" xmlns="" id="{97818B0F-8A4E-1249-A9CC-5EEC602C8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1DC3FD4-05F4-FC47-BB3B-9103B18A303A}"/>
              </a:ext>
            </a:extLst>
          </p:cNvPr>
          <p:cNvSpPr>
            <a:spLocks noGrp="1"/>
          </p:cNvSpPr>
          <p:nvPr>
            <p:ph type="dt" sz="half" idx="10"/>
          </p:nvPr>
        </p:nvSpPr>
        <p:spPr/>
        <p:txBody>
          <a:bodyPr/>
          <a:lstStyle/>
          <a:p>
            <a:fld id="{EBEBE753-F3E0-6B4A-8251-6E6FC44AB052}" type="datetime1">
              <a:rPr lang="pl-PL" smtClean="0"/>
              <a:t>07.04.2019</a:t>
            </a:fld>
            <a:endParaRPr lang="pl-PL"/>
          </a:p>
        </p:txBody>
      </p:sp>
      <p:sp>
        <p:nvSpPr>
          <p:cNvPr id="6" name="Footer Placeholder 5">
            <a:extLst>
              <a:ext uri="{FF2B5EF4-FFF2-40B4-BE49-F238E27FC236}">
                <a16:creationId xmlns:a16="http://schemas.microsoft.com/office/drawing/2014/main" xmlns="" id="{E5A031EF-2F98-8F4F-A739-F6727AAA016A}"/>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xmlns="" id="{25510063-5CD2-5D47-AA3E-11B65A0F1D42}"/>
              </a:ext>
            </a:extLst>
          </p:cNvPr>
          <p:cNvSpPr>
            <a:spLocks noGrp="1"/>
          </p:cNvSpPr>
          <p:nvPr>
            <p:ph type="sldNum" sz="quarter" idx="12"/>
          </p:nvPr>
        </p:nvSpPr>
        <p:spPr/>
        <p:txBody>
          <a:bodyPr/>
          <a:lstStyle/>
          <a:p>
            <a:fld id="{3F4FF1F6-C980-944E-97B1-06AC019968F5}" type="slidenum">
              <a:rPr lang="pl-PL" smtClean="0"/>
              <a:t>‹#›</a:t>
            </a:fld>
            <a:endParaRPr lang="pl-PL"/>
          </a:p>
        </p:txBody>
      </p:sp>
    </p:spTree>
    <p:extLst>
      <p:ext uri="{BB962C8B-B14F-4D97-AF65-F5344CB8AC3E}">
        <p14:creationId xmlns:p14="http://schemas.microsoft.com/office/powerpoint/2010/main" val="163554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C0823F-965B-6A40-95C4-E6A7AAD279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Picture Placeholder 2">
            <a:extLst>
              <a:ext uri="{FF2B5EF4-FFF2-40B4-BE49-F238E27FC236}">
                <a16:creationId xmlns:a16="http://schemas.microsoft.com/office/drawing/2014/main" xmlns="" id="{F2ECD188-90E2-9F4A-A484-6A3012ECB1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a:extLst>
              <a:ext uri="{FF2B5EF4-FFF2-40B4-BE49-F238E27FC236}">
                <a16:creationId xmlns:a16="http://schemas.microsoft.com/office/drawing/2014/main" xmlns="" id="{01C43196-A4D3-5E4E-9A5E-C0404BE5D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7F9C1AD-8EA7-284C-BCCC-65804A2987F2}"/>
              </a:ext>
            </a:extLst>
          </p:cNvPr>
          <p:cNvSpPr>
            <a:spLocks noGrp="1"/>
          </p:cNvSpPr>
          <p:nvPr>
            <p:ph type="dt" sz="half" idx="10"/>
          </p:nvPr>
        </p:nvSpPr>
        <p:spPr/>
        <p:txBody>
          <a:bodyPr/>
          <a:lstStyle/>
          <a:p>
            <a:fld id="{8D697A6B-7CAD-B04B-9350-95902D3F6662}" type="datetime1">
              <a:rPr lang="pl-PL" smtClean="0"/>
              <a:t>07.04.2019</a:t>
            </a:fld>
            <a:endParaRPr lang="pl-PL"/>
          </a:p>
        </p:txBody>
      </p:sp>
      <p:sp>
        <p:nvSpPr>
          <p:cNvPr id="6" name="Footer Placeholder 5">
            <a:extLst>
              <a:ext uri="{FF2B5EF4-FFF2-40B4-BE49-F238E27FC236}">
                <a16:creationId xmlns:a16="http://schemas.microsoft.com/office/drawing/2014/main" xmlns="" id="{C5F98FFD-A4B8-9B44-A5DD-51DD466D5186}"/>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xmlns="" id="{DC893FCB-4FE4-8643-B75C-5BD9AD39BD8D}"/>
              </a:ext>
            </a:extLst>
          </p:cNvPr>
          <p:cNvSpPr>
            <a:spLocks noGrp="1"/>
          </p:cNvSpPr>
          <p:nvPr>
            <p:ph type="sldNum" sz="quarter" idx="12"/>
          </p:nvPr>
        </p:nvSpPr>
        <p:spPr/>
        <p:txBody>
          <a:bodyPr/>
          <a:lstStyle/>
          <a:p>
            <a:fld id="{3F4FF1F6-C980-944E-97B1-06AC019968F5}" type="slidenum">
              <a:rPr lang="pl-PL" smtClean="0"/>
              <a:t>‹#›</a:t>
            </a:fld>
            <a:endParaRPr lang="pl-PL"/>
          </a:p>
        </p:txBody>
      </p:sp>
    </p:spTree>
    <p:extLst>
      <p:ext uri="{BB962C8B-B14F-4D97-AF65-F5344CB8AC3E}">
        <p14:creationId xmlns:p14="http://schemas.microsoft.com/office/powerpoint/2010/main" val="26235396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BA76CF-7E35-D04D-A5AC-71379E7F9E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l-PL"/>
          </a:p>
        </p:txBody>
      </p:sp>
      <p:sp>
        <p:nvSpPr>
          <p:cNvPr id="3" name="Text Placeholder 2">
            <a:extLst>
              <a:ext uri="{FF2B5EF4-FFF2-40B4-BE49-F238E27FC236}">
                <a16:creationId xmlns:a16="http://schemas.microsoft.com/office/drawing/2014/main" xmlns="" id="{BF4FED89-1D4A-6246-8478-8F28BF71A6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xmlns="" id="{1F3AAF8F-0709-1644-938B-76696269D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ABD89-F87B-7E46-AC5D-8F00E31B1C5F}" type="datetime1">
              <a:rPr lang="pl-PL" smtClean="0"/>
              <a:t>07.04.2019</a:t>
            </a:fld>
            <a:endParaRPr lang="pl-PL"/>
          </a:p>
        </p:txBody>
      </p:sp>
      <p:sp>
        <p:nvSpPr>
          <p:cNvPr id="5" name="Footer Placeholder 4">
            <a:extLst>
              <a:ext uri="{FF2B5EF4-FFF2-40B4-BE49-F238E27FC236}">
                <a16:creationId xmlns:a16="http://schemas.microsoft.com/office/drawing/2014/main" xmlns="" id="{C1DA8F88-F4EE-BC4A-B8C6-D67204FDE1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a:extLst>
              <a:ext uri="{FF2B5EF4-FFF2-40B4-BE49-F238E27FC236}">
                <a16:creationId xmlns:a16="http://schemas.microsoft.com/office/drawing/2014/main" xmlns="" id="{1A94F6F7-5AF6-7643-BBC6-CC3367DABD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FF1F6-C980-944E-97B1-06AC019968F5}" type="slidenum">
              <a:rPr lang="pl-PL" smtClean="0"/>
              <a:t>‹#›</a:t>
            </a:fld>
            <a:endParaRPr lang="pl-PL"/>
          </a:p>
        </p:txBody>
      </p:sp>
    </p:spTree>
    <p:extLst>
      <p:ext uri="{BB962C8B-B14F-4D97-AF65-F5344CB8AC3E}">
        <p14:creationId xmlns:p14="http://schemas.microsoft.com/office/powerpoint/2010/main" val="3223548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 Id="rId3" Type="http://schemas.openxmlformats.org/officeDocument/2006/relationships/image" Target="../media/image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chart" Target="../charts/chart5.xml"/><Relationship Id="rId5"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5"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4" Type="http://schemas.openxmlformats.org/officeDocument/2006/relationships/image" Target="../media/image21.jpeg"/><Relationship Id="rId5" Type="http://schemas.openxmlformats.org/officeDocument/2006/relationships/image" Target="../media/image2.emf"/><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6.svg"/><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2.emf"/><Relationship Id="rId5"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xmlns="" id="{FB11DB42-9C73-4611-A709-CD4D744FA88F}"/>
              </a:ext>
            </a:extLst>
          </p:cNvPr>
          <p:cNvPicPr>
            <a:picLocks noChangeAspect="1"/>
          </p:cNvPicPr>
          <p:nvPr/>
        </p:nvPicPr>
        <p:blipFill>
          <a:blip r:embed="rId2"/>
          <a:stretch>
            <a:fillRect/>
          </a:stretch>
        </p:blipFill>
        <p:spPr>
          <a:xfrm>
            <a:off x="-144379" y="-19607"/>
            <a:ext cx="12445465" cy="6916829"/>
          </a:xfrm>
          <a:prstGeom prst="rect">
            <a:avLst/>
          </a:prstGeom>
        </p:spPr>
      </p:pic>
      <p:pic>
        <p:nvPicPr>
          <p:cNvPr id="10" name="Picture 4">
            <a:extLst>
              <a:ext uri="{FF2B5EF4-FFF2-40B4-BE49-F238E27FC236}">
                <a16:creationId xmlns:a16="http://schemas.microsoft.com/office/drawing/2014/main" xmlns="" id="{08501DD8-ECA5-453B-BDAC-7A38729F86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5661" y="802770"/>
            <a:ext cx="5716223" cy="673367"/>
          </a:xfrm>
          <a:prstGeom prst="rect">
            <a:avLst/>
          </a:prstGeom>
        </p:spPr>
      </p:pic>
      <p:sp>
        <p:nvSpPr>
          <p:cNvPr id="11" name="Prostokąt 10">
            <a:extLst>
              <a:ext uri="{FF2B5EF4-FFF2-40B4-BE49-F238E27FC236}">
                <a16:creationId xmlns:a16="http://schemas.microsoft.com/office/drawing/2014/main" xmlns="" id="{52B2929F-CDFD-4003-A277-2A1971299634}"/>
              </a:ext>
            </a:extLst>
          </p:cNvPr>
          <p:cNvSpPr/>
          <p:nvPr/>
        </p:nvSpPr>
        <p:spPr>
          <a:xfrm>
            <a:off x="1896533" y="2143129"/>
            <a:ext cx="8045532" cy="1908215"/>
          </a:xfrm>
          <a:prstGeom prst="rect">
            <a:avLst/>
          </a:prstGeom>
        </p:spPr>
        <p:txBody>
          <a:bodyPr wrap="square">
            <a:spAutoFit/>
          </a:bodyPr>
          <a:lstStyle/>
          <a:p>
            <a:pPr algn="ctr">
              <a:spcBef>
                <a:spcPct val="0"/>
              </a:spcBef>
              <a:spcAft>
                <a:spcPts val="600"/>
              </a:spcAft>
            </a:pPr>
            <a:r>
              <a:rPr lang="en-US" sz="3600" b="1" dirty="0" err="1">
                <a:solidFill>
                  <a:schemeClr val="bg1"/>
                </a:solidFill>
                <a:latin typeface="Arial" panose="020B0604020202020204" pitchFamily="34" charset="0"/>
                <a:ea typeface="Lato" panose="020F0502020204030203" pitchFamily="34" charset="0"/>
                <a:cs typeface="Arial" panose="020B0604020202020204" pitchFamily="34" charset="0"/>
              </a:rPr>
              <a:t>KoalaReports</a:t>
            </a:r>
            <a:r>
              <a:rPr lang="en-US" sz="3600" b="1" dirty="0">
                <a:solidFill>
                  <a:schemeClr val="bg1"/>
                </a:solidFill>
                <a:latin typeface="Arial" panose="020B0604020202020204" pitchFamily="34" charset="0"/>
                <a:ea typeface="Lato" panose="020F0502020204030203" pitchFamily="34" charset="0"/>
                <a:cs typeface="Arial" panose="020B0604020202020204" pitchFamily="34" charset="0"/>
              </a:rPr>
              <a:t>:</a:t>
            </a:r>
          </a:p>
          <a:p>
            <a:pPr algn="ctr">
              <a:spcBef>
                <a:spcPct val="0"/>
              </a:spcBef>
              <a:spcAft>
                <a:spcPts val="600"/>
              </a:spcAft>
            </a:pPr>
            <a:r>
              <a:rPr lang="en-US" sz="3600" b="1" dirty="0">
                <a:solidFill>
                  <a:schemeClr val="bg1"/>
                </a:solidFill>
                <a:latin typeface="Arial" panose="020B0604020202020204" pitchFamily="34" charset="0"/>
                <a:ea typeface="Lato" panose="020F0502020204030203" pitchFamily="34" charset="0"/>
                <a:cs typeface="Arial" panose="020B0604020202020204" pitchFamily="34" charset="0"/>
              </a:rPr>
              <a:t>The Analysis of Offline Visits </a:t>
            </a:r>
          </a:p>
          <a:p>
            <a:pPr algn="ctr">
              <a:spcBef>
                <a:spcPct val="0"/>
              </a:spcBef>
              <a:spcAft>
                <a:spcPts val="600"/>
              </a:spcAft>
            </a:pPr>
            <a:r>
              <a:rPr lang="en-US" sz="3600" b="1" dirty="0">
                <a:solidFill>
                  <a:schemeClr val="bg1"/>
                </a:solidFill>
                <a:latin typeface="Arial" panose="020B0604020202020204" pitchFamily="34" charset="0"/>
                <a:ea typeface="Lato" panose="020F0502020204030203" pitchFamily="34" charset="0"/>
                <a:cs typeface="Arial" panose="020B0604020202020204" pitchFamily="34" charset="0"/>
              </a:rPr>
              <a:t>at KIA Dealers (POS)</a:t>
            </a:r>
          </a:p>
        </p:txBody>
      </p:sp>
      <p:cxnSp>
        <p:nvCxnSpPr>
          <p:cNvPr id="15" name="Łącznik prosty 14">
            <a:extLst>
              <a:ext uri="{FF2B5EF4-FFF2-40B4-BE49-F238E27FC236}">
                <a16:creationId xmlns:a16="http://schemas.microsoft.com/office/drawing/2014/main" xmlns="" id="{1C7358FA-1CE5-4F69-B3AF-4435BE4C414F}"/>
              </a:ext>
            </a:extLst>
          </p:cNvPr>
          <p:cNvCxnSpPr/>
          <p:nvPr/>
        </p:nvCxnSpPr>
        <p:spPr>
          <a:xfrm>
            <a:off x="889247" y="5147319"/>
            <a:ext cx="1067983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rostokąt 15">
            <a:extLst>
              <a:ext uri="{FF2B5EF4-FFF2-40B4-BE49-F238E27FC236}">
                <a16:creationId xmlns:a16="http://schemas.microsoft.com/office/drawing/2014/main" xmlns="" id="{908D2E14-56DC-47CC-BE7B-EB68AD97A08C}"/>
              </a:ext>
            </a:extLst>
          </p:cNvPr>
          <p:cNvSpPr/>
          <p:nvPr/>
        </p:nvSpPr>
        <p:spPr>
          <a:xfrm>
            <a:off x="3200400" y="5605643"/>
            <a:ext cx="6096000" cy="538609"/>
          </a:xfrm>
          <a:prstGeom prst="rect">
            <a:avLst/>
          </a:prstGeom>
        </p:spPr>
        <p:txBody>
          <a:bodyPr>
            <a:spAutoFit/>
          </a:bodyPr>
          <a:lstStyle/>
          <a:p>
            <a:pPr algn="ctr">
              <a:spcBef>
                <a:spcPct val="0"/>
              </a:spcBef>
              <a:spcAft>
                <a:spcPts val="600"/>
              </a:spcAft>
            </a:pPr>
            <a:r>
              <a:rPr lang="en-US" sz="1200" b="1" dirty="0">
                <a:solidFill>
                  <a:schemeClr val="bg1"/>
                </a:solidFill>
                <a:latin typeface="Arial" panose="020B0604020202020204" pitchFamily="34" charset="0"/>
                <a:ea typeface="Lato" panose="020F0502020204030203" pitchFamily="34" charset="0"/>
                <a:cs typeface="Arial" panose="020B0604020202020204" pitchFamily="34" charset="0"/>
              </a:rPr>
              <a:t>KIA </a:t>
            </a:r>
            <a:r>
              <a:rPr lang="en-US" sz="1200" b="1" dirty="0" err="1">
                <a:solidFill>
                  <a:schemeClr val="bg1"/>
                </a:solidFill>
                <a:latin typeface="Arial" panose="020B0604020202020204" pitchFamily="34" charset="0"/>
                <a:ea typeface="Lato" panose="020F0502020204030203" pitchFamily="34" charset="0"/>
                <a:cs typeface="Arial" panose="020B0604020202020204" pitchFamily="34" charset="0"/>
              </a:rPr>
              <a:t>KoalaAds</a:t>
            </a:r>
            <a:r>
              <a:rPr lang="en-US" sz="1200" b="1" dirty="0">
                <a:solidFill>
                  <a:schemeClr val="bg1"/>
                </a:solidFill>
                <a:latin typeface="Arial" panose="020B0604020202020204" pitchFamily="34" charset="0"/>
                <a:ea typeface="Lato" panose="020F0502020204030203" pitchFamily="34" charset="0"/>
                <a:cs typeface="Arial" panose="020B0604020202020204" pitchFamily="34" charset="0"/>
              </a:rPr>
              <a:t> Campaign Report</a:t>
            </a:r>
          </a:p>
          <a:p>
            <a:pPr algn="ctr">
              <a:spcBef>
                <a:spcPct val="0"/>
              </a:spcBef>
              <a:spcAft>
                <a:spcPts val="600"/>
              </a:spcAft>
            </a:pPr>
            <a:r>
              <a:rPr lang="en-US" sz="1200" b="1" dirty="0">
                <a:solidFill>
                  <a:schemeClr val="bg1"/>
                </a:solidFill>
                <a:latin typeface="Arial" panose="020B0604020202020204" pitchFamily="34" charset="0"/>
                <a:ea typeface="Lato" panose="020F0502020204030203" pitchFamily="34" charset="0"/>
                <a:cs typeface="Arial" panose="020B0604020202020204" pitchFamily="34" charset="0"/>
              </a:rPr>
              <a:t>Poland 2/01– 15/02/2019</a:t>
            </a:r>
          </a:p>
        </p:txBody>
      </p:sp>
    </p:spTree>
    <p:extLst>
      <p:ext uri="{BB962C8B-B14F-4D97-AF65-F5344CB8AC3E}">
        <p14:creationId xmlns:p14="http://schemas.microsoft.com/office/powerpoint/2010/main" val="258099138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xmlns="" id="{FE035220-204C-4002-A7DE-38CECD675516}"/>
              </a:ext>
            </a:extLst>
          </p:cNvPr>
          <p:cNvPicPr>
            <a:picLocks noChangeAspect="1"/>
          </p:cNvPicPr>
          <p:nvPr/>
        </p:nvPicPr>
        <p:blipFill>
          <a:blip r:embed="rId2"/>
          <a:stretch>
            <a:fillRect/>
          </a:stretch>
        </p:blipFill>
        <p:spPr>
          <a:xfrm>
            <a:off x="-68826" y="-78658"/>
            <a:ext cx="12275704" cy="7098890"/>
          </a:xfrm>
          <a:prstGeom prst="rect">
            <a:avLst/>
          </a:prstGeom>
        </p:spPr>
      </p:pic>
      <p:sp>
        <p:nvSpPr>
          <p:cNvPr id="3" name="Slide Number Placeholder 2">
            <a:extLst>
              <a:ext uri="{FF2B5EF4-FFF2-40B4-BE49-F238E27FC236}">
                <a16:creationId xmlns:a16="http://schemas.microsoft.com/office/drawing/2014/main" xmlns="" id="{8D61BD79-8826-F649-BCBB-06ACE119904D}"/>
              </a:ext>
            </a:extLst>
          </p:cNvPr>
          <p:cNvSpPr>
            <a:spLocks noGrp="1"/>
          </p:cNvSpPr>
          <p:nvPr>
            <p:ph type="sldNum" sz="quarter" idx="12"/>
          </p:nvPr>
        </p:nvSpPr>
        <p:spPr/>
        <p:txBody>
          <a:bodyPr/>
          <a:lstStyle/>
          <a:p>
            <a:fld id="{3F4FF1F6-C980-944E-97B1-06AC019968F5}" type="slidenum">
              <a:rPr lang="en-GB" smtClean="0">
                <a:latin typeface="MorebiRounded-Medium ☞" pitchFamily="2" charset="77"/>
              </a:rPr>
              <a:t>10</a:t>
            </a:fld>
            <a:endParaRPr lang="en-GB">
              <a:latin typeface="MorebiRounded-Medium ☞" pitchFamily="2" charset="77"/>
            </a:endParaRPr>
          </a:p>
        </p:txBody>
      </p:sp>
      <p:pic>
        <p:nvPicPr>
          <p:cNvPr id="14" name="Picture 4">
            <a:extLst>
              <a:ext uri="{FF2B5EF4-FFF2-40B4-BE49-F238E27FC236}">
                <a16:creationId xmlns:a16="http://schemas.microsoft.com/office/drawing/2014/main" xmlns="" id="{62ABEC9E-1C5F-4497-90D8-5CE9F3CDBF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2971" y="928057"/>
            <a:ext cx="4652653" cy="548079"/>
          </a:xfrm>
          <a:prstGeom prst="rect">
            <a:avLst/>
          </a:prstGeom>
        </p:spPr>
      </p:pic>
      <p:sp>
        <p:nvSpPr>
          <p:cNvPr id="16" name="Prostokąt 15">
            <a:extLst>
              <a:ext uri="{FF2B5EF4-FFF2-40B4-BE49-F238E27FC236}">
                <a16:creationId xmlns:a16="http://schemas.microsoft.com/office/drawing/2014/main" xmlns="" id="{E3C820AA-26E1-43B0-BF5A-38CB2B0BB3DC}"/>
              </a:ext>
            </a:extLst>
          </p:cNvPr>
          <p:cNvSpPr/>
          <p:nvPr/>
        </p:nvSpPr>
        <p:spPr>
          <a:xfrm>
            <a:off x="2883868" y="2737961"/>
            <a:ext cx="6070861" cy="615553"/>
          </a:xfrm>
          <a:prstGeom prst="rect">
            <a:avLst/>
          </a:prstGeom>
        </p:spPr>
        <p:txBody>
          <a:bodyPr wrap="square">
            <a:spAutoFit/>
          </a:bodyPr>
          <a:lstStyle/>
          <a:p>
            <a:pPr algn="ctr">
              <a:spcBef>
                <a:spcPct val="0"/>
              </a:spcBef>
              <a:spcAft>
                <a:spcPts val="600"/>
              </a:spcAft>
            </a:pPr>
            <a:r>
              <a:rPr lang="en-US" sz="3400" b="1" dirty="0">
                <a:solidFill>
                  <a:schemeClr val="bg1"/>
                </a:solidFill>
                <a:latin typeface="Arial" panose="020B0604020202020204" pitchFamily="34" charset="0"/>
                <a:ea typeface="Lato" panose="020F0502020204030203" pitchFamily="34" charset="0"/>
                <a:cs typeface="Arial" panose="020B0604020202020204" pitchFamily="34" charset="0"/>
              </a:rPr>
              <a:t>The Anal</a:t>
            </a:r>
            <a:r>
              <a:rPr lang="pl-PL" sz="3400" b="1" dirty="0" err="1">
                <a:solidFill>
                  <a:schemeClr val="bg1"/>
                </a:solidFill>
                <a:latin typeface="Arial" panose="020B0604020202020204" pitchFamily="34" charset="0"/>
                <a:ea typeface="Lato" panose="020F0502020204030203" pitchFamily="34" charset="0"/>
                <a:cs typeface="Arial" panose="020B0604020202020204" pitchFamily="34" charset="0"/>
              </a:rPr>
              <a:t>ysis</a:t>
            </a:r>
            <a:endParaRPr lang="en-US" sz="3400" b="1"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23157559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rostokąt 16">
            <a:extLst>
              <a:ext uri="{FF2B5EF4-FFF2-40B4-BE49-F238E27FC236}">
                <a16:creationId xmlns:a16="http://schemas.microsoft.com/office/drawing/2014/main" xmlns="" id="{7B475928-B3CD-417C-9273-84895F29DBA2}"/>
              </a:ext>
            </a:extLst>
          </p:cNvPr>
          <p:cNvSpPr/>
          <p:nvPr/>
        </p:nvSpPr>
        <p:spPr>
          <a:xfrm>
            <a:off x="967289" y="4408250"/>
            <a:ext cx="2389590" cy="736805"/>
          </a:xfrm>
          <a:prstGeom prst="rect">
            <a:avLst/>
          </a:prstGeom>
        </p:spPr>
        <p:txBody>
          <a:bodyPr wrap="square">
            <a:spAutoFit/>
          </a:bodyPr>
          <a:lstStyle/>
          <a:p>
            <a:pPr algn="ctr">
              <a:lnSpc>
                <a:spcPct val="120000"/>
              </a:lnSpc>
            </a:pPr>
            <a:r>
              <a:rPr lang="en-GB" sz="1200" dirty="0">
                <a:latin typeface="Arial" panose="020B0604020202020204" pitchFamily="34" charset="0"/>
                <a:cs typeface="Arial" panose="020B0604020202020204" pitchFamily="34" charset="0"/>
              </a:rPr>
              <a:t>In </a:t>
            </a:r>
            <a:r>
              <a:rPr lang="en-GB" sz="1200" dirty="0" err="1">
                <a:latin typeface="Arial" panose="020B0604020202020204" pitchFamily="34" charset="0"/>
                <a:cs typeface="Arial" panose="020B0604020202020204" pitchFamily="34" charset="0"/>
              </a:rPr>
              <a:t>KoalaMetrics</a:t>
            </a:r>
            <a:r>
              <a:rPr lang="en-GB" sz="1200" dirty="0">
                <a:latin typeface="Arial" panose="020B0604020202020204" pitchFamily="34" charset="0"/>
                <a:cs typeface="Arial" panose="020B0604020202020204" pitchFamily="34" charset="0"/>
              </a:rPr>
              <a:t> database we analyse 100 M unique </a:t>
            </a:r>
            <a:r>
              <a:rPr lang="en-GB" sz="1200" b="1" dirty="0" err="1">
                <a:latin typeface="Arial" panose="020B0604020202020204" pitchFamily="34" charset="0"/>
                <a:cs typeface="Arial" panose="020B0604020202020204" pitchFamily="34" charset="0"/>
              </a:rPr>
              <a:t>wifi</a:t>
            </a:r>
            <a:r>
              <a:rPr lang="en-GB" sz="1200" b="1" dirty="0">
                <a:latin typeface="Arial" panose="020B0604020202020204" pitchFamily="34" charset="0"/>
                <a:cs typeface="Arial" panose="020B0604020202020204" pitchFamily="34" charset="0"/>
              </a:rPr>
              <a:t> networks</a:t>
            </a:r>
            <a:r>
              <a:rPr lang="en-GB" sz="1200" dirty="0">
                <a:latin typeface="Arial" panose="020B0604020202020204" pitchFamily="34" charset="0"/>
                <a:cs typeface="Arial" panose="020B0604020202020204" pitchFamily="34" charset="0"/>
              </a:rPr>
              <a:t>.</a:t>
            </a:r>
          </a:p>
        </p:txBody>
      </p:sp>
      <p:sp>
        <p:nvSpPr>
          <p:cNvPr id="18" name="Prostokąt 17">
            <a:extLst>
              <a:ext uri="{FF2B5EF4-FFF2-40B4-BE49-F238E27FC236}">
                <a16:creationId xmlns:a16="http://schemas.microsoft.com/office/drawing/2014/main" xmlns="" id="{CBAB4CA9-BF5C-4F0D-85FE-4F9B914C2978}"/>
              </a:ext>
            </a:extLst>
          </p:cNvPr>
          <p:cNvSpPr/>
          <p:nvPr/>
        </p:nvSpPr>
        <p:spPr>
          <a:xfrm>
            <a:off x="3517976" y="4408250"/>
            <a:ext cx="2238604" cy="1179938"/>
          </a:xfrm>
          <a:prstGeom prst="rect">
            <a:avLst/>
          </a:prstGeom>
        </p:spPr>
        <p:txBody>
          <a:bodyPr wrap="square">
            <a:spAutoFit/>
          </a:bodyPr>
          <a:lstStyle/>
          <a:p>
            <a:pPr algn="ctr">
              <a:lnSpc>
                <a:spcPct val="120000"/>
              </a:lnSpc>
            </a:pPr>
            <a:r>
              <a:rPr lang="en-GB" sz="1200" dirty="0">
                <a:latin typeface="Arial" panose="020B0604020202020204" pitchFamily="34" charset="0"/>
                <a:cs typeface="Arial" panose="020B0604020202020204" pitchFamily="34" charset="0"/>
              </a:rPr>
              <a:t>67 KIA Dealers (</a:t>
            </a:r>
            <a:r>
              <a:rPr lang="en-GB" sz="1200" b="1" dirty="0">
                <a:latin typeface="Arial" panose="020B0604020202020204" pitchFamily="34" charset="0"/>
                <a:cs typeface="Arial" panose="020B0604020202020204" pitchFamily="34" charset="0"/>
              </a:rPr>
              <a:t>POS</a:t>
            </a:r>
            <a:r>
              <a:rPr lang="en-GB" sz="1200" dirty="0">
                <a:latin typeface="Arial" panose="020B0604020202020204" pitchFamily="34" charset="0"/>
                <a:cs typeface="Arial" panose="020B0604020202020204" pitchFamily="34" charset="0"/>
              </a:rPr>
              <a:t>) containing a KIA–</a:t>
            </a:r>
            <a:r>
              <a:rPr lang="en-GB" sz="1200" dirty="0" err="1">
                <a:latin typeface="Arial" panose="020B0604020202020204" pitchFamily="34" charset="0"/>
                <a:cs typeface="Arial" panose="020B0604020202020204" pitchFamily="34" charset="0"/>
              </a:rPr>
              <a:t>identifyable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wifi</a:t>
            </a:r>
            <a:r>
              <a:rPr lang="en-GB" sz="1200" dirty="0">
                <a:latin typeface="Arial" panose="020B0604020202020204" pitchFamily="34" charset="0"/>
                <a:cs typeface="Arial" panose="020B0604020202020204" pitchFamily="34" charset="0"/>
              </a:rPr>
              <a:t> network have been selected for the analysis (from the given 75 address points).</a:t>
            </a:r>
          </a:p>
        </p:txBody>
      </p:sp>
      <p:sp>
        <p:nvSpPr>
          <p:cNvPr id="21" name="Prostokąt 11">
            <a:extLst>
              <a:ext uri="{FF2B5EF4-FFF2-40B4-BE49-F238E27FC236}">
                <a16:creationId xmlns:a16="http://schemas.microsoft.com/office/drawing/2014/main" xmlns="" id="{D4995AF9-E45E-4637-9F46-4F421FC55218}"/>
              </a:ext>
            </a:extLst>
          </p:cNvPr>
          <p:cNvSpPr/>
          <p:nvPr/>
        </p:nvSpPr>
        <p:spPr>
          <a:xfrm>
            <a:off x="6068901" y="4408250"/>
            <a:ext cx="2175842" cy="736805"/>
          </a:xfrm>
          <a:prstGeom prst="rect">
            <a:avLst/>
          </a:prstGeom>
        </p:spPr>
        <p:txBody>
          <a:bodyPr wrap="square">
            <a:spAutoFit/>
          </a:bodyPr>
          <a:lstStyle/>
          <a:p>
            <a:pPr algn="ctr">
              <a:lnSpc>
                <a:spcPct val="120000"/>
              </a:lnSpc>
            </a:pPr>
            <a:r>
              <a:rPr lang="en-GB" sz="1200" dirty="0">
                <a:latin typeface="Arial" panose="020B0604020202020204" pitchFamily="34" charset="0"/>
                <a:cs typeface="Arial" panose="020B0604020202020204" pitchFamily="34" charset="0"/>
              </a:rPr>
              <a:t>53 </a:t>
            </a:r>
            <a:r>
              <a:rPr lang="en-GB" sz="1200" b="1" dirty="0">
                <a:latin typeface="Arial" panose="020B0604020202020204" pitchFamily="34" charset="0"/>
                <a:cs typeface="Arial" panose="020B0604020202020204" pitchFamily="34" charset="0"/>
              </a:rPr>
              <a:t>cities</a:t>
            </a:r>
            <a:r>
              <a:rPr lang="en-GB" sz="1200" dirty="0">
                <a:latin typeface="Arial" panose="020B0604020202020204" pitchFamily="34" charset="0"/>
                <a:cs typeface="Arial" panose="020B0604020202020204" pitchFamily="34" charset="0"/>
              </a:rPr>
              <a:t> (from 58 given) with KIA Dealers were included in this analysis.</a:t>
            </a:r>
          </a:p>
        </p:txBody>
      </p:sp>
      <p:sp>
        <p:nvSpPr>
          <p:cNvPr id="35" name="Owal 34">
            <a:extLst>
              <a:ext uri="{FF2B5EF4-FFF2-40B4-BE49-F238E27FC236}">
                <a16:creationId xmlns:a16="http://schemas.microsoft.com/office/drawing/2014/main" xmlns="" id="{D7605943-FDA3-49B0-98E5-3D477CB2D039}"/>
              </a:ext>
            </a:extLst>
          </p:cNvPr>
          <p:cNvSpPr>
            <a:spLocks noChangeAspect="1"/>
          </p:cNvSpPr>
          <p:nvPr/>
        </p:nvSpPr>
        <p:spPr>
          <a:xfrm>
            <a:off x="1067621" y="1969650"/>
            <a:ext cx="2160000" cy="2160000"/>
          </a:xfrm>
          <a:prstGeom prst="ellipse">
            <a:avLst/>
          </a:prstGeom>
          <a:solidFill>
            <a:srgbClr val="0B3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Owal 35">
            <a:extLst>
              <a:ext uri="{FF2B5EF4-FFF2-40B4-BE49-F238E27FC236}">
                <a16:creationId xmlns:a16="http://schemas.microsoft.com/office/drawing/2014/main" xmlns="" id="{81C9943D-8B51-4A39-9027-CECC9831B288}"/>
              </a:ext>
            </a:extLst>
          </p:cNvPr>
          <p:cNvSpPr>
            <a:spLocks noChangeAspect="1"/>
          </p:cNvSpPr>
          <p:nvPr/>
        </p:nvSpPr>
        <p:spPr>
          <a:xfrm>
            <a:off x="3528959" y="1969650"/>
            <a:ext cx="2160000" cy="2160000"/>
          </a:xfrm>
          <a:prstGeom prst="ellipse">
            <a:avLst/>
          </a:prstGeom>
          <a:solidFill>
            <a:srgbClr val="00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Owal 36">
            <a:extLst>
              <a:ext uri="{FF2B5EF4-FFF2-40B4-BE49-F238E27FC236}">
                <a16:creationId xmlns:a16="http://schemas.microsoft.com/office/drawing/2014/main" xmlns="" id="{B5CFB66E-7CBF-4D0C-9605-ACA341CC4B1A}"/>
              </a:ext>
            </a:extLst>
          </p:cNvPr>
          <p:cNvSpPr>
            <a:spLocks noChangeAspect="1"/>
          </p:cNvSpPr>
          <p:nvPr/>
        </p:nvSpPr>
        <p:spPr>
          <a:xfrm>
            <a:off x="5990297" y="1969650"/>
            <a:ext cx="2160000" cy="2160000"/>
          </a:xfrm>
          <a:prstGeom prst="ellipse">
            <a:avLst/>
          </a:prstGeom>
          <a:solidFill>
            <a:srgbClr val="00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Title 1">
            <a:extLst>
              <a:ext uri="{FF2B5EF4-FFF2-40B4-BE49-F238E27FC236}">
                <a16:creationId xmlns:a16="http://schemas.microsoft.com/office/drawing/2014/main" xmlns="" id="{3A8A2F07-13A3-4CA5-84D0-EABF4EF08E21}"/>
              </a:ext>
            </a:extLst>
          </p:cNvPr>
          <p:cNvSpPr txBox="1">
            <a:spLocks/>
          </p:cNvSpPr>
          <p:nvPr/>
        </p:nvSpPr>
        <p:spPr>
          <a:xfrm>
            <a:off x="1293040" y="2739115"/>
            <a:ext cx="1709161" cy="616562"/>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4700" b="1" dirty="0">
                <a:solidFill>
                  <a:srgbClr val="00B0F0"/>
                </a:solidFill>
                <a:latin typeface="Arial" panose="020B0604020202020204" pitchFamily="34" charset="0"/>
                <a:cs typeface="Arial" panose="020B0604020202020204" pitchFamily="34" charset="0"/>
              </a:rPr>
              <a:t>100M</a:t>
            </a:r>
            <a:endParaRPr lang="en-GB" sz="4700" b="1" dirty="0">
              <a:solidFill>
                <a:srgbClr val="00B0F0"/>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xmlns="" id="{125C2993-EBEB-4420-AD5A-D1E6E2194E50}"/>
              </a:ext>
            </a:extLst>
          </p:cNvPr>
          <p:cNvSpPr txBox="1">
            <a:spLocks/>
          </p:cNvSpPr>
          <p:nvPr/>
        </p:nvSpPr>
        <p:spPr>
          <a:xfrm>
            <a:off x="3846811" y="2739115"/>
            <a:ext cx="1524296" cy="616562"/>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4700" b="1" dirty="0">
                <a:solidFill>
                  <a:srgbClr val="00B0F0"/>
                </a:solidFill>
                <a:latin typeface="Arial" panose="020B0604020202020204" pitchFamily="34" charset="0"/>
                <a:cs typeface="Arial" panose="020B0604020202020204" pitchFamily="34" charset="0"/>
              </a:rPr>
              <a:t>67</a:t>
            </a:r>
            <a:endParaRPr lang="en-GB" sz="4700" b="1" dirty="0">
              <a:solidFill>
                <a:srgbClr val="00B0F0"/>
              </a:solidFill>
              <a:latin typeface="Arial" panose="020B0604020202020204" pitchFamily="34" charset="0"/>
              <a:cs typeface="Arial" panose="020B0604020202020204" pitchFamily="34" charset="0"/>
            </a:endParaRPr>
          </a:p>
        </p:txBody>
      </p:sp>
      <p:sp>
        <p:nvSpPr>
          <p:cNvPr id="25" name="Title 1">
            <a:extLst>
              <a:ext uri="{FF2B5EF4-FFF2-40B4-BE49-F238E27FC236}">
                <a16:creationId xmlns:a16="http://schemas.microsoft.com/office/drawing/2014/main" xmlns="" id="{30873A83-D8F4-4C11-AA38-9F7051A63DD4}"/>
              </a:ext>
            </a:extLst>
          </p:cNvPr>
          <p:cNvSpPr txBox="1">
            <a:spLocks/>
          </p:cNvSpPr>
          <p:nvPr/>
        </p:nvSpPr>
        <p:spPr>
          <a:xfrm>
            <a:off x="6377435" y="2739115"/>
            <a:ext cx="1385724" cy="616562"/>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4700" b="1" dirty="0">
                <a:solidFill>
                  <a:srgbClr val="00B0F0"/>
                </a:solidFill>
                <a:latin typeface="Arial" panose="020B0604020202020204" pitchFamily="34" charset="0"/>
                <a:cs typeface="Arial" panose="020B0604020202020204" pitchFamily="34" charset="0"/>
              </a:rPr>
              <a:t>53</a:t>
            </a:r>
            <a:endParaRPr lang="en-GB" sz="4700" b="1" dirty="0">
              <a:solidFill>
                <a:srgbClr val="00B0F0"/>
              </a:solidFill>
              <a:latin typeface="Arial" panose="020B0604020202020204" pitchFamily="34" charset="0"/>
              <a:cs typeface="Arial" panose="020B0604020202020204" pitchFamily="34" charset="0"/>
            </a:endParaRPr>
          </a:p>
        </p:txBody>
      </p:sp>
      <p:sp>
        <p:nvSpPr>
          <p:cNvPr id="39" name="Rectangle 14">
            <a:extLst>
              <a:ext uri="{FF2B5EF4-FFF2-40B4-BE49-F238E27FC236}">
                <a16:creationId xmlns:a16="http://schemas.microsoft.com/office/drawing/2014/main" xmlns="" id="{57E93510-B209-4925-AF24-091715B6C369}"/>
              </a:ext>
            </a:extLst>
          </p:cNvPr>
          <p:cNvSpPr/>
          <p:nvPr/>
        </p:nvSpPr>
        <p:spPr>
          <a:xfrm>
            <a:off x="2508085" y="5799211"/>
            <a:ext cx="6722100" cy="646331"/>
          </a:xfrm>
          <a:prstGeom prst="rect">
            <a:avLst/>
          </a:prstGeom>
        </p:spPr>
        <p:txBody>
          <a:bodyPr wrap="square">
            <a:spAutoFit/>
          </a:bodyPr>
          <a:lstStyle/>
          <a:p>
            <a:pPr algn="ctr"/>
            <a:r>
              <a:rPr lang="en-GB" sz="900" i="1" dirty="0">
                <a:solidFill>
                  <a:schemeClr val="tx2">
                    <a:lumMod val="60000"/>
                    <a:lumOff val="40000"/>
                  </a:schemeClr>
                </a:solidFill>
                <a:latin typeface="Arial" panose="020B0604020202020204" pitchFamily="34" charset="0"/>
                <a:cs typeface="Arial" panose="020B0604020202020204" pitchFamily="34" charset="0"/>
              </a:rPr>
              <a:t>In 6 locations of </a:t>
            </a:r>
            <a:r>
              <a:rPr lang="pl-PL" sz="900" i="1" dirty="0">
                <a:solidFill>
                  <a:schemeClr val="tx2">
                    <a:lumMod val="60000"/>
                    <a:lumOff val="40000"/>
                  </a:schemeClr>
                </a:solidFill>
                <a:latin typeface="Arial" panose="020B0604020202020204" pitchFamily="34" charset="0"/>
                <a:cs typeface="Arial" panose="020B0604020202020204" pitchFamily="34" charset="0"/>
              </a:rPr>
              <a:t>KIA TOP MOTORS (Białystok); KIA TECHNOTOP (Lublin); KIA POLMOTOR (Koszalin); KIA AUTO CENTER SZIC (Opole); KIA POLMOTOR (Szczecin); KIA AS MOTORS (Warszawa); KIA PHU RYSZARD NOWICKI (Kalisz) and KIA GEZET (Zielona Góra) </a:t>
            </a:r>
            <a:r>
              <a:rPr lang="en-GB" sz="900" i="1" dirty="0">
                <a:solidFill>
                  <a:schemeClr val="tx2">
                    <a:lumMod val="60000"/>
                    <a:lumOff val="40000"/>
                  </a:schemeClr>
                </a:solidFill>
                <a:latin typeface="Arial" panose="020B0604020202020204" pitchFamily="34" charset="0"/>
                <a:cs typeface="Arial" panose="020B0604020202020204" pitchFamily="34" charset="0"/>
              </a:rPr>
              <a:t>– there have been no </a:t>
            </a:r>
            <a:r>
              <a:rPr lang="en-GB" sz="900" i="1" dirty="0" err="1">
                <a:solidFill>
                  <a:schemeClr val="tx2">
                    <a:lumMod val="60000"/>
                    <a:lumOff val="40000"/>
                  </a:schemeClr>
                </a:solidFill>
                <a:latin typeface="Arial" panose="020B0604020202020204" pitchFamily="34" charset="0"/>
                <a:cs typeface="Arial" panose="020B0604020202020204" pitchFamily="34" charset="0"/>
              </a:rPr>
              <a:t>wifi</a:t>
            </a:r>
            <a:r>
              <a:rPr lang="en-GB" sz="900" i="1" dirty="0">
                <a:solidFill>
                  <a:schemeClr val="tx2">
                    <a:lumMod val="60000"/>
                    <a:lumOff val="40000"/>
                  </a:schemeClr>
                </a:solidFill>
                <a:latin typeface="Arial" panose="020B0604020202020204" pitchFamily="34" charset="0"/>
                <a:cs typeface="Arial" panose="020B0604020202020204" pitchFamily="34" charset="0"/>
              </a:rPr>
              <a:t> signal coming from KIA Dealers registered so they are not included in this analysis.</a:t>
            </a:r>
          </a:p>
        </p:txBody>
      </p:sp>
      <p:sp>
        <p:nvSpPr>
          <p:cNvPr id="27" name="Title 1">
            <a:extLst>
              <a:ext uri="{FF2B5EF4-FFF2-40B4-BE49-F238E27FC236}">
                <a16:creationId xmlns:a16="http://schemas.microsoft.com/office/drawing/2014/main" xmlns="" id="{88CC085B-239A-4EFF-9C04-6D79AD3A0B90}"/>
              </a:ext>
            </a:extLst>
          </p:cNvPr>
          <p:cNvSpPr txBox="1">
            <a:spLocks/>
          </p:cNvSpPr>
          <p:nvPr/>
        </p:nvSpPr>
        <p:spPr>
          <a:xfrm>
            <a:off x="736847" y="839077"/>
            <a:ext cx="10679836" cy="96606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300" dirty="0">
                <a:latin typeface="Arial" panose="020B0604020202020204" pitchFamily="34" charset="0"/>
                <a:cs typeface="Arial" panose="020B0604020202020204" pitchFamily="34" charset="0"/>
              </a:rPr>
              <a:t>The Selection of </a:t>
            </a:r>
            <a:r>
              <a:rPr lang="en-US" sz="2300" dirty="0" err="1">
                <a:latin typeface="Arial" panose="020B0604020202020204" pitchFamily="34" charset="0"/>
                <a:cs typeface="Arial" panose="020B0604020202020204" pitchFamily="34" charset="0"/>
              </a:rPr>
              <a:t>Wifi</a:t>
            </a:r>
            <a:r>
              <a:rPr lang="en-US" sz="2300" dirty="0">
                <a:latin typeface="Arial" panose="020B0604020202020204" pitchFamily="34" charset="0"/>
                <a:cs typeface="Arial" panose="020B0604020202020204" pitchFamily="34" charset="0"/>
              </a:rPr>
              <a:t> Data for KIA Analysis</a:t>
            </a:r>
          </a:p>
        </p:txBody>
      </p:sp>
      <p:pic>
        <p:nvPicPr>
          <p:cNvPr id="28" name="Picture 3">
            <a:extLst>
              <a:ext uri="{FF2B5EF4-FFF2-40B4-BE49-F238E27FC236}">
                <a16:creationId xmlns:a16="http://schemas.microsoft.com/office/drawing/2014/main" xmlns="" id="{F18BB020-EE6A-4256-8128-295CC77331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847" y="401358"/>
            <a:ext cx="1771238" cy="207069"/>
          </a:xfrm>
          <a:prstGeom prst="rect">
            <a:avLst/>
          </a:prstGeom>
        </p:spPr>
      </p:pic>
      <p:cxnSp>
        <p:nvCxnSpPr>
          <p:cNvPr id="32" name="Łącznik prosty 31">
            <a:extLst>
              <a:ext uri="{FF2B5EF4-FFF2-40B4-BE49-F238E27FC236}">
                <a16:creationId xmlns:a16="http://schemas.microsoft.com/office/drawing/2014/main" xmlns="" id="{4B7B5C6A-30D1-48BC-9220-B96F178FCC90}"/>
              </a:ext>
            </a:extLst>
          </p:cNvPr>
          <p:cNvCxnSpPr>
            <a:cxnSpLocks/>
          </p:cNvCxnSpPr>
          <p:nvPr/>
        </p:nvCxnSpPr>
        <p:spPr>
          <a:xfrm>
            <a:off x="736847" y="1410259"/>
            <a:ext cx="106798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rostokąt 11">
            <a:extLst>
              <a:ext uri="{FF2B5EF4-FFF2-40B4-BE49-F238E27FC236}">
                <a16:creationId xmlns:a16="http://schemas.microsoft.com/office/drawing/2014/main" xmlns="" id="{7D414ED0-F315-6A44-B7FA-C096065B228D}"/>
              </a:ext>
            </a:extLst>
          </p:cNvPr>
          <p:cNvSpPr/>
          <p:nvPr/>
        </p:nvSpPr>
        <p:spPr>
          <a:xfrm>
            <a:off x="8451635" y="4408250"/>
            <a:ext cx="2221714" cy="1179938"/>
          </a:xfrm>
          <a:prstGeom prst="rect">
            <a:avLst/>
          </a:prstGeom>
        </p:spPr>
        <p:txBody>
          <a:bodyPr wrap="square">
            <a:spAutoFit/>
          </a:bodyPr>
          <a:lstStyle/>
          <a:p>
            <a:pPr algn="ctr">
              <a:lnSpc>
                <a:spcPct val="120000"/>
              </a:lnSpc>
            </a:pPr>
            <a:r>
              <a:rPr lang="en-GB" sz="1200" dirty="0">
                <a:latin typeface="Arial" panose="020B0604020202020204" pitchFamily="34" charset="0"/>
                <a:cs typeface="Arial" panose="020B0604020202020204" pitchFamily="34" charset="0"/>
              </a:rPr>
              <a:t>64 </a:t>
            </a:r>
            <a:r>
              <a:rPr lang="en-GB" sz="1200" b="1" dirty="0">
                <a:latin typeface="Arial" panose="020B0604020202020204" pitchFamily="34" charset="0"/>
                <a:cs typeface="Arial" panose="020B0604020202020204" pitchFamily="34" charset="0"/>
              </a:rPr>
              <a:t>users</a:t>
            </a:r>
            <a:r>
              <a:rPr lang="en-GB" sz="1200" dirty="0">
                <a:latin typeface="Arial" panose="020B0604020202020204" pitchFamily="34" charset="0"/>
                <a:cs typeface="Arial" panose="020B0604020202020204" pitchFamily="34" charset="0"/>
              </a:rPr>
              <a:t> that visited KIA POS more than 6 times within 6 weeks have been flagged as “</a:t>
            </a:r>
            <a:r>
              <a:rPr lang="en-GB" sz="1200" b="1" dirty="0">
                <a:latin typeface="Arial" panose="020B0604020202020204" pitchFamily="34" charset="0"/>
                <a:cs typeface="Arial" panose="020B0604020202020204" pitchFamily="34" charset="0"/>
              </a:rPr>
              <a:t>non-customers</a:t>
            </a:r>
            <a:r>
              <a:rPr lang="en-GB" sz="1200" dirty="0">
                <a:latin typeface="Arial" panose="020B0604020202020204" pitchFamily="34" charset="0"/>
                <a:cs typeface="Arial" panose="020B0604020202020204" pitchFamily="34" charset="0"/>
              </a:rPr>
              <a:t>” and filtered out from this analysis.</a:t>
            </a:r>
          </a:p>
        </p:txBody>
      </p:sp>
      <p:sp>
        <p:nvSpPr>
          <p:cNvPr id="20" name="Owal 36">
            <a:extLst>
              <a:ext uri="{FF2B5EF4-FFF2-40B4-BE49-F238E27FC236}">
                <a16:creationId xmlns:a16="http://schemas.microsoft.com/office/drawing/2014/main" xmlns="" id="{F66EF890-972D-3641-81E6-FEBD335C809C}"/>
              </a:ext>
            </a:extLst>
          </p:cNvPr>
          <p:cNvSpPr>
            <a:spLocks noChangeAspect="1"/>
          </p:cNvSpPr>
          <p:nvPr/>
        </p:nvSpPr>
        <p:spPr>
          <a:xfrm>
            <a:off x="8451635" y="1969650"/>
            <a:ext cx="2160000" cy="2160000"/>
          </a:xfrm>
          <a:prstGeom prst="ellipse">
            <a:avLst/>
          </a:prstGeom>
          <a:solidFill>
            <a:srgbClr val="00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Title 1">
            <a:extLst>
              <a:ext uri="{FF2B5EF4-FFF2-40B4-BE49-F238E27FC236}">
                <a16:creationId xmlns:a16="http://schemas.microsoft.com/office/drawing/2014/main" xmlns="" id="{4D25942C-F89A-514D-8A44-1D555D086814}"/>
              </a:ext>
            </a:extLst>
          </p:cNvPr>
          <p:cNvSpPr txBox="1">
            <a:spLocks/>
          </p:cNvSpPr>
          <p:nvPr/>
        </p:nvSpPr>
        <p:spPr>
          <a:xfrm>
            <a:off x="8838773" y="2739115"/>
            <a:ext cx="1385724" cy="616562"/>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4700" b="1" dirty="0">
                <a:solidFill>
                  <a:srgbClr val="00B0F0"/>
                </a:solidFill>
                <a:latin typeface="Arial" panose="020B0604020202020204" pitchFamily="34" charset="0"/>
                <a:cs typeface="Arial" panose="020B0604020202020204" pitchFamily="34" charset="0"/>
              </a:rPr>
              <a:t>64</a:t>
            </a:r>
            <a:endParaRPr lang="en-GB" sz="4700" b="1" dirty="0">
              <a:solidFill>
                <a:srgbClr val="00B0F0"/>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xmlns="" id="{8C64FBBB-16C8-0A40-9BFD-608723AF8742}"/>
              </a:ext>
            </a:extLst>
          </p:cNvPr>
          <p:cNvCxnSpPr>
            <a:cxnSpLocks/>
            <a:stCxn id="20" idx="7"/>
            <a:endCxn id="20" idx="3"/>
          </p:cNvCxnSpPr>
          <p:nvPr/>
        </p:nvCxnSpPr>
        <p:spPr>
          <a:xfrm flipH="1">
            <a:off x="8767960" y="2285975"/>
            <a:ext cx="1527350" cy="152735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615239"/>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F9636AD7-E60B-7049-BB3A-2B566CDE9438}"/>
              </a:ext>
            </a:extLst>
          </p:cNvPr>
          <p:cNvGraphicFramePr>
            <a:graphicFrameLocks noGrp="1"/>
          </p:cNvGraphicFramePr>
          <p:nvPr>
            <p:ph idx="1"/>
            <p:extLst>
              <p:ext uri="{D42A27DB-BD31-4B8C-83A1-F6EECF244321}">
                <p14:modId xmlns:p14="http://schemas.microsoft.com/office/powerpoint/2010/main" val="1161375778"/>
              </p:ext>
            </p:extLst>
          </p:nvPr>
        </p:nvGraphicFramePr>
        <p:xfrm>
          <a:off x="736847" y="2202426"/>
          <a:ext cx="10884882" cy="428248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xmlns="" id="{E558A75B-FCEF-8243-AF74-0EDE1D946623}"/>
              </a:ext>
            </a:extLst>
          </p:cNvPr>
          <p:cNvSpPr/>
          <p:nvPr/>
        </p:nvSpPr>
        <p:spPr>
          <a:xfrm>
            <a:off x="3053780" y="2922962"/>
            <a:ext cx="5243553" cy="2781486"/>
          </a:xfrm>
          <a:prstGeom prst="rect">
            <a:avLst/>
          </a:prstGeom>
          <a:solidFill>
            <a:srgbClr val="3AACE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l-PL" sz="1200" dirty="0">
                <a:solidFill>
                  <a:srgbClr val="131339"/>
                </a:solidFill>
                <a:latin typeface="Arial" panose="020B0604020202020204" pitchFamily="34" charset="0"/>
                <a:cs typeface="Arial" panose="020B0604020202020204" pitchFamily="34" charset="0"/>
              </a:rPr>
              <a:t>KIA </a:t>
            </a:r>
            <a:r>
              <a:rPr lang="pl-PL" sz="1200" dirty="0" err="1">
                <a:solidFill>
                  <a:srgbClr val="131339"/>
                </a:solidFill>
                <a:latin typeface="Arial" panose="020B0604020202020204" pitchFamily="34" charset="0"/>
                <a:cs typeface="Arial" panose="020B0604020202020204" pitchFamily="34" charset="0"/>
              </a:rPr>
              <a:t>Sellout</a:t>
            </a:r>
            <a:r>
              <a:rPr lang="pl-PL" sz="1200" dirty="0">
                <a:solidFill>
                  <a:srgbClr val="131339"/>
                </a:solidFill>
                <a:latin typeface="Arial" panose="020B0604020202020204" pitchFamily="34" charset="0"/>
                <a:cs typeface="Arial" panose="020B0604020202020204" pitchFamily="34" charset="0"/>
              </a:rPr>
              <a:t> Jan-</a:t>
            </a:r>
            <a:r>
              <a:rPr lang="pl-PL" sz="1200" dirty="0" err="1">
                <a:solidFill>
                  <a:srgbClr val="131339"/>
                </a:solidFill>
                <a:latin typeface="Arial" panose="020B0604020202020204" pitchFamily="34" charset="0"/>
                <a:cs typeface="Arial" panose="020B0604020202020204" pitchFamily="34" charset="0"/>
              </a:rPr>
              <a:t>Feb</a:t>
            </a:r>
            <a:r>
              <a:rPr lang="pl-PL" sz="1200" dirty="0">
                <a:solidFill>
                  <a:srgbClr val="131339"/>
                </a:solidFill>
                <a:latin typeface="Arial" panose="020B0604020202020204" pitchFamily="34" charset="0"/>
                <a:cs typeface="Arial" panose="020B0604020202020204" pitchFamily="34" charset="0"/>
              </a:rPr>
              <a:t> Flight</a:t>
            </a:r>
          </a:p>
        </p:txBody>
      </p:sp>
      <p:sp>
        <p:nvSpPr>
          <p:cNvPr id="37" name="Rectangle 36">
            <a:extLst>
              <a:ext uri="{FF2B5EF4-FFF2-40B4-BE49-F238E27FC236}">
                <a16:creationId xmlns:a16="http://schemas.microsoft.com/office/drawing/2014/main" xmlns="" id="{947E07E1-2681-4145-8820-053CF59AC0B1}"/>
              </a:ext>
            </a:extLst>
          </p:cNvPr>
          <p:cNvSpPr/>
          <p:nvPr/>
        </p:nvSpPr>
        <p:spPr>
          <a:xfrm>
            <a:off x="4240203" y="6219990"/>
            <a:ext cx="7176480" cy="276999"/>
          </a:xfrm>
          <a:prstGeom prst="rect">
            <a:avLst/>
          </a:prstGeom>
        </p:spPr>
        <p:txBody>
          <a:bodyPr wrap="square">
            <a:spAutoFit/>
          </a:bodyPr>
          <a:lstStyle/>
          <a:p>
            <a:r>
              <a:rPr lang="pl-PL" sz="1200" b="1" i="1" dirty="0" err="1">
                <a:latin typeface="Arial" panose="020B0604020202020204" pitchFamily="34" charset="0"/>
                <a:cs typeface="Arial" panose="020B0604020202020204" pitchFamily="34" charset="0"/>
              </a:rPr>
              <a:t>Free</a:t>
            </a:r>
            <a:r>
              <a:rPr lang="pl-PL" sz="1200" b="1" i="1" dirty="0">
                <a:latin typeface="Arial" panose="020B0604020202020204" pitchFamily="34" charset="0"/>
                <a:cs typeface="Arial" panose="020B0604020202020204" pitchFamily="34" charset="0"/>
              </a:rPr>
              <a:t>-of-trade </a:t>
            </a:r>
            <a:r>
              <a:rPr lang="pl-PL" sz="1200" b="1" i="1" dirty="0" err="1">
                <a:latin typeface="Arial" panose="020B0604020202020204" pitchFamily="34" charset="0"/>
                <a:cs typeface="Arial" panose="020B0604020202020204" pitchFamily="34" charset="0"/>
              </a:rPr>
              <a:t>days</a:t>
            </a:r>
            <a:r>
              <a:rPr lang="pl-PL" sz="1200" b="1" i="1" dirty="0">
                <a:latin typeface="Arial" panose="020B0604020202020204" pitchFamily="34" charset="0"/>
                <a:cs typeface="Arial" panose="020B0604020202020204" pitchFamily="34" charset="0"/>
              </a:rPr>
              <a:t> with no </a:t>
            </a:r>
            <a:r>
              <a:rPr lang="pl-PL" sz="1200" b="1" i="1" dirty="0" err="1">
                <a:latin typeface="Arial" panose="020B0604020202020204" pitchFamily="34" charset="0"/>
                <a:cs typeface="Arial" panose="020B0604020202020204" pitchFamily="34" charset="0"/>
              </a:rPr>
              <a:t>traffic</a:t>
            </a:r>
            <a:r>
              <a:rPr lang="pl-PL" sz="1200" b="1" i="1" dirty="0">
                <a:latin typeface="Arial" panose="020B0604020202020204" pitchFamily="34" charset="0"/>
                <a:cs typeface="Arial" panose="020B0604020202020204" pitchFamily="34" charset="0"/>
              </a:rPr>
              <a:t>; </a:t>
            </a:r>
            <a:r>
              <a:rPr lang="pl-PL" sz="1200" b="1" i="1" dirty="0" err="1">
                <a:latin typeface="Arial" panose="020B0604020202020204" pitchFamily="34" charset="0"/>
                <a:cs typeface="Arial" panose="020B0604020202020204" pitchFamily="34" charset="0"/>
              </a:rPr>
              <a:t>highest</a:t>
            </a:r>
            <a:r>
              <a:rPr lang="pl-PL" sz="1200" b="1" i="1" dirty="0">
                <a:latin typeface="Arial" panose="020B0604020202020204" pitchFamily="34" charset="0"/>
                <a:cs typeface="Arial" panose="020B0604020202020204" pitchFamily="34" charset="0"/>
              </a:rPr>
              <a:t> </a:t>
            </a:r>
            <a:r>
              <a:rPr lang="pl-PL" sz="1200" b="1" i="1" dirty="0" err="1">
                <a:latin typeface="Arial" panose="020B0604020202020204" pitchFamily="34" charset="0"/>
                <a:cs typeface="Arial" panose="020B0604020202020204" pitchFamily="34" charset="0"/>
              </a:rPr>
              <a:t>traffic</a:t>
            </a:r>
            <a:r>
              <a:rPr lang="pl-PL" sz="1200" b="1" i="1" dirty="0">
                <a:latin typeface="Arial" panose="020B0604020202020204" pitchFamily="34" charset="0"/>
                <a:cs typeface="Arial" panose="020B0604020202020204" pitchFamily="34" charset="0"/>
              </a:rPr>
              <a:t> in the </a:t>
            </a:r>
            <a:r>
              <a:rPr lang="pl-PL" sz="1200" b="1" i="1" dirty="0" err="1">
                <a:latin typeface="Arial" panose="020B0604020202020204" pitchFamily="34" charset="0"/>
                <a:cs typeface="Arial" panose="020B0604020202020204" pitchFamily="34" charset="0"/>
              </a:rPr>
              <a:t>first</a:t>
            </a:r>
            <a:r>
              <a:rPr lang="pl-PL" sz="1200" b="1" i="1" dirty="0">
                <a:latin typeface="Arial" panose="020B0604020202020204" pitchFamily="34" charset="0"/>
                <a:cs typeface="Arial" panose="020B0604020202020204" pitchFamily="34" charset="0"/>
              </a:rPr>
              <a:t> </a:t>
            </a:r>
            <a:r>
              <a:rPr lang="pl-PL" sz="1200" b="1" i="1" dirty="0" err="1">
                <a:latin typeface="Arial" panose="020B0604020202020204" pitchFamily="34" charset="0"/>
                <a:cs typeface="Arial" panose="020B0604020202020204" pitchFamily="34" charset="0"/>
              </a:rPr>
              <a:t>week</a:t>
            </a:r>
            <a:r>
              <a:rPr lang="pl-PL" sz="1200" b="1" i="1" dirty="0">
                <a:latin typeface="Arial" panose="020B0604020202020204" pitchFamily="34" charset="0"/>
                <a:cs typeface="Arial" panose="020B0604020202020204" pitchFamily="34" charset="0"/>
              </a:rPr>
              <a:t> of January</a:t>
            </a:r>
          </a:p>
        </p:txBody>
      </p:sp>
      <p:sp>
        <p:nvSpPr>
          <p:cNvPr id="13" name="Title 1">
            <a:extLst>
              <a:ext uri="{FF2B5EF4-FFF2-40B4-BE49-F238E27FC236}">
                <a16:creationId xmlns:a16="http://schemas.microsoft.com/office/drawing/2014/main" xmlns="" id="{61234B01-B8E5-4E08-A980-EAF0374013B4}"/>
              </a:ext>
            </a:extLst>
          </p:cNvPr>
          <p:cNvSpPr txBox="1">
            <a:spLocks/>
          </p:cNvSpPr>
          <p:nvPr/>
        </p:nvSpPr>
        <p:spPr>
          <a:xfrm>
            <a:off x="736847" y="773463"/>
            <a:ext cx="10679836" cy="96606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300" dirty="0">
                <a:latin typeface="Arial" panose="020B0604020202020204" pitchFamily="34" charset="0"/>
                <a:cs typeface="Arial" panose="020B0604020202020204" pitchFamily="34" charset="0"/>
              </a:rPr>
              <a:t>2.7 k visits in total registered during </a:t>
            </a:r>
            <a:r>
              <a:rPr lang="en-US" sz="2300" dirty="0" err="1">
                <a:latin typeface="Arial" panose="020B0604020202020204" pitchFamily="34" charset="0"/>
                <a:cs typeface="Arial" panose="020B0604020202020204" pitchFamily="34" charset="0"/>
              </a:rPr>
              <a:t>KoalaAds</a:t>
            </a:r>
            <a:r>
              <a:rPr lang="en-US" sz="2300" dirty="0">
                <a:latin typeface="Arial" panose="020B0604020202020204" pitchFamily="34" charset="0"/>
                <a:cs typeface="Arial" panose="020B0604020202020204" pitchFamily="34" charset="0"/>
              </a:rPr>
              <a:t> campaigns and conversion timeframe periods (incl. 132 sample </a:t>
            </a:r>
            <a:r>
              <a:rPr lang="en-US" sz="2300" dirty="0" err="1">
                <a:latin typeface="Arial" panose="020B0604020202020204" pitchFamily="34" charset="0"/>
                <a:cs typeface="Arial" panose="020B0604020202020204" pitchFamily="34" charset="0"/>
              </a:rPr>
              <a:t>KAatPOS</a:t>
            </a:r>
            <a:r>
              <a:rPr lang="en-US" sz="2300" dirty="0">
                <a:latin typeface="Arial" panose="020B0604020202020204" pitchFamily="34" charset="0"/>
                <a:cs typeface="Arial" panose="020B0604020202020204" pitchFamily="34" charset="0"/>
              </a:rPr>
              <a:t> P-V visits)</a:t>
            </a:r>
            <a:endParaRPr lang="pl-PL" sz="2300" dirty="0">
              <a:latin typeface="Arial" panose="020B0604020202020204" pitchFamily="34" charset="0"/>
              <a:cs typeface="Arial" panose="020B0604020202020204" pitchFamily="34" charset="0"/>
            </a:endParaRPr>
          </a:p>
        </p:txBody>
      </p:sp>
      <p:cxnSp>
        <p:nvCxnSpPr>
          <p:cNvPr id="22" name="Łącznik prosty 21">
            <a:extLst>
              <a:ext uri="{FF2B5EF4-FFF2-40B4-BE49-F238E27FC236}">
                <a16:creationId xmlns:a16="http://schemas.microsoft.com/office/drawing/2014/main" xmlns="" id="{768B9200-012C-4943-B9A3-2C0F75C7B2B9}"/>
              </a:ext>
            </a:extLst>
          </p:cNvPr>
          <p:cNvCxnSpPr>
            <a:cxnSpLocks/>
          </p:cNvCxnSpPr>
          <p:nvPr/>
        </p:nvCxnSpPr>
        <p:spPr>
          <a:xfrm>
            <a:off x="736847" y="1774052"/>
            <a:ext cx="106798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79E29CE0-819A-2646-8EAC-90B961A3C4A6}"/>
              </a:ext>
            </a:extLst>
          </p:cNvPr>
          <p:cNvSpPr/>
          <p:nvPr/>
        </p:nvSpPr>
        <p:spPr>
          <a:xfrm>
            <a:off x="10698949" y="1102069"/>
            <a:ext cx="1493051" cy="1418734"/>
          </a:xfrm>
          <a:prstGeom prst="ellipse">
            <a:avLst/>
          </a:prstGeom>
          <a:solidFill>
            <a:srgbClr val="3AAC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+132 </a:t>
            </a:r>
            <a:r>
              <a:rPr lang="en-GB" sz="1200" dirty="0" err="1"/>
              <a:t>KAatPOS</a:t>
            </a:r>
            <a:r>
              <a:rPr lang="en-GB" sz="1200" dirty="0"/>
              <a:t> visits from the campaign</a:t>
            </a:r>
          </a:p>
        </p:txBody>
      </p:sp>
      <p:sp>
        <p:nvSpPr>
          <p:cNvPr id="15" name="Rectangle 14">
            <a:extLst>
              <a:ext uri="{FF2B5EF4-FFF2-40B4-BE49-F238E27FC236}">
                <a16:creationId xmlns:a16="http://schemas.microsoft.com/office/drawing/2014/main" xmlns="" id="{14ECAB8A-E9AE-514D-AC80-2E3F09471F4F}"/>
              </a:ext>
            </a:extLst>
          </p:cNvPr>
          <p:cNvSpPr/>
          <p:nvPr/>
        </p:nvSpPr>
        <p:spPr>
          <a:xfrm>
            <a:off x="8297333" y="2922961"/>
            <a:ext cx="3116061" cy="2781486"/>
          </a:xfrm>
          <a:prstGeom prst="rect">
            <a:avLst/>
          </a:prstGeom>
          <a:solidFill>
            <a:srgbClr val="CDE6FF">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l-PL" sz="1200" dirty="0">
                <a:solidFill>
                  <a:srgbClr val="131339"/>
                </a:solidFill>
                <a:latin typeface="Arial" panose="020B0604020202020204" pitchFamily="34" charset="0"/>
                <a:cs typeface="Arial" panose="020B0604020202020204" pitchFamily="34" charset="0"/>
              </a:rPr>
              <a:t>Post-</a:t>
            </a:r>
            <a:r>
              <a:rPr lang="pl-PL" sz="1200" dirty="0" err="1">
                <a:solidFill>
                  <a:srgbClr val="131339"/>
                </a:solidFill>
                <a:latin typeface="Arial" panose="020B0604020202020204" pitchFamily="34" charset="0"/>
                <a:cs typeface="Arial" panose="020B0604020202020204" pitchFamily="34" charset="0"/>
              </a:rPr>
              <a:t>campaign</a:t>
            </a:r>
            <a:r>
              <a:rPr lang="pl-PL" sz="1200" dirty="0">
                <a:solidFill>
                  <a:srgbClr val="131339"/>
                </a:solidFill>
                <a:latin typeface="Arial" panose="020B0604020202020204" pitchFamily="34" charset="0"/>
                <a:cs typeface="Arial" panose="020B0604020202020204" pitchFamily="34" charset="0"/>
              </a:rPr>
              <a:t> </a:t>
            </a:r>
            <a:r>
              <a:rPr lang="pl-PL" sz="1200" dirty="0" err="1">
                <a:solidFill>
                  <a:srgbClr val="131339"/>
                </a:solidFill>
                <a:latin typeface="Arial" panose="020B0604020202020204" pitchFamily="34" charset="0"/>
                <a:cs typeface="Arial" panose="020B0604020202020204" pitchFamily="34" charset="0"/>
              </a:rPr>
              <a:t>conversion</a:t>
            </a:r>
            <a:r>
              <a:rPr lang="pl-PL" sz="1200" dirty="0">
                <a:solidFill>
                  <a:srgbClr val="131339"/>
                </a:solidFill>
                <a:latin typeface="Arial" panose="020B0604020202020204" pitchFamily="34" charset="0"/>
                <a:cs typeface="Arial" panose="020B0604020202020204" pitchFamily="34" charset="0"/>
              </a:rPr>
              <a:t> </a:t>
            </a:r>
            <a:r>
              <a:rPr lang="pl-PL" sz="1200" dirty="0" err="1">
                <a:solidFill>
                  <a:srgbClr val="131339"/>
                </a:solidFill>
                <a:latin typeface="Arial" panose="020B0604020202020204" pitchFamily="34" charset="0"/>
                <a:cs typeface="Arial" panose="020B0604020202020204" pitchFamily="34" charset="0"/>
              </a:rPr>
              <a:t>timeframe</a:t>
            </a:r>
            <a:endParaRPr lang="pl-PL" sz="1200" dirty="0">
              <a:solidFill>
                <a:srgbClr val="131339"/>
              </a:solidFill>
              <a:latin typeface="Arial" panose="020B0604020202020204" pitchFamily="34" charset="0"/>
              <a:cs typeface="Arial" panose="020B0604020202020204" pitchFamily="34" charset="0"/>
            </a:endParaRPr>
          </a:p>
        </p:txBody>
      </p:sp>
      <p:pic>
        <p:nvPicPr>
          <p:cNvPr id="17" name="Picture 3">
            <a:extLst>
              <a:ext uri="{FF2B5EF4-FFF2-40B4-BE49-F238E27FC236}">
                <a16:creationId xmlns:a16="http://schemas.microsoft.com/office/drawing/2014/main" xmlns="" id="{F26D6AC4-8F15-D747-B040-D0F3A521A2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847" y="401358"/>
            <a:ext cx="1771238" cy="207069"/>
          </a:xfrm>
          <a:prstGeom prst="rect">
            <a:avLst/>
          </a:prstGeom>
        </p:spPr>
      </p:pic>
    </p:spTree>
    <p:extLst>
      <p:ext uri="{BB962C8B-B14F-4D97-AF65-F5344CB8AC3E}">
        <p14:creationId xmlns:p14="http://schemas.microsoft.com/office/powerpoint/2010/main" val="1629558819"/>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F9636AD7-E60B-7049-BB3A-2B566CDE9438}"/>
              </a:ext>
            </a:extLst>
          </p:cNvPr>
          <p:cNvGraphicFramePr>
            <a:graphicFrameLocks noGrp="1"/>
          </p:cNvGraphicFramePr>
          <p:nvPr>
            <p:ph idx="1"/>
            <p:extLst>
              <p:ext uri="{D42A27DB-BD31-4B8C-83A1-F6EECF244321}">
                <p14:modId xmlns:p14="http://schemas.microsoft.com/office/powerpoint/2010/main" val="3622832822"/>
              </p:ext>
            </p:extLst>
          </p:nvPr>
        </p:nvGraphicFramePr>
        <p:xfrm>
          <a:off x="736847" y="2202426"/>
          <a:ext cx="10884882" cy="4282480"/>
        </p:xfrm>
        <a:graphic>
          <a:graphicData uri="http://schemas.openxmlformats.org/drawingml/2006/chart">
            <c:chart xmlns:c="http://schemas.openxmlformats.org/drawingml/2006/chart" xmlns:r="http://schemas.openxmlformats.org/officeDocument/2006/relationships" r:id="rId3"/>
          </a:graphicData>
        </a:graphic>
      </p:graphicFrame>
      <p:sp>
        <p:nvSpPr>
          <p:cNvPr id="37" name="Rectangle 36">
            <a:extLst>
              <a:ext uri="{FF2B5EF4-FFF2-40B4-BE49-F238E27FC236}">
                <a16:creationId xmlns:a16="http://schemas.microsoft.com/office/drawing/2014/main" xmlns="" id="{947E07E1-2681-4145-8820-053CF59AC0B1}"/>
              </a:ext>
            </a:extLst>
          </p:cNvPr>
          <p:cNvSpPr/>
          <p:nvPr/>
        </p:nvSpPr>
        <p:spPr>
          <a:xfrm>
            <a:off x="4240203" y="6219990"/>
            <a:ext cx="7176480" cy="276999"/>
          </a:xfrm>
          <a:prstGeom prst="rect">
            <a:avLst/>
          </a:prstGeom>
        </p:spPr>
        <p:txBody>
          <a:bodyPr wrap="square">
            <a:spAutoFit/>
          </a:bodyPr>
          <a:lstStyle/>
          <a:p>
            <a:r>
              <a:rPr lang="pl-PL" sz="1200" b="1" i="1" dirty="0" err="1">
                <a:latin typeface="Arial" panose="020B0604020202020204" pitchFamily="34" charset="0"/>
                <a:cs typeface="Arial" panose="020B0604020202020204" pitchFamily="34" charset="0"/>
              </a:rPr>
              <a:t>Free</a:t>
            </a:r>
            <a:r>
              <a:rPr lang="pl-PL" sz="1200" b="1" i="1" dirty="0">
                <a:latin typeface="Arial" panose="020B0604020202020204" pitchFamily="34" charset="0"/>
                <a:cs typeface="Arial" panose="020B0604020202020204" pitchFamily="34" charset="0"/>
              </a:rPr>
              <a:t>-of-trade </a:t>
            </a:r>
            <a:r>
              <a:rPr lang="pl-PL" sz="1200" b="1" i="1" dirty="0" err="1">
                <a:latin typeface="Arial" panose="020B0604020202020204" pitchFamily="34" charset="0"/>
                <a:cs typeface="Arial" panose="020B0604020202020204" pitchFamily="34" charset="0"/>
              </a:rPr>
              <a:t>days</a:t>
            </a:r>
            <a:r>
              <a:rPr lang="pl-PL" sz="1200" b="1" i="1" dirty="0">
                <a:latin typeface="Arial" panose="020B0604020202020204" pitchFamily="34" charset="0"/>
                <a:cs typeface="Arial" panose="020B0604020202020204" pitchFamily="34" charset="0"/>
              </a:rPr>
              <a:t> with no </a:t>
            </a:r>
            <a:r>
              <a:rPr lang="pl-PL" sz="1200" b="1" i="1" dirty="0" err="1">
                <a:latin typeface="Arial" panose="020B0604020202020204" pitchFamily="34" charset="0"/>
                <a:cs typeface="Arial" panose="020B0604020202020204" pitchFamily="34" charset="0"/>
              </a:rPr>
              <a:t>traffic</a:t>
            </a:r>
            <a:r>
              <a:rPr lang="pl-PL" sz="1200" b="1" i="1" dirty="0">
                <a:latin typeface="Arial" panose="020B0604020202020204" pitchFamily="34" charset="0"/>
                <a:cs typeface="Arial" panose="020B0604020202020204" pitchFamily="34" charset="0"/>
              </a:rPr>
              <a:t>; </a:t>
            </a:r>
            <a:r>
              <a:rPr lang="pl-PL" sz="1200" b="1" i="1" dirty="0" err="1">
                <a:latin typeface="Arial" panose="020B0604020202020204" pitchFamily="34" charset="0"/>
                <a:cs typeface="Arial" panose="020B0604020202020204" pitchFamily="34" charset="0"/>
              </a:rPr>
              <a:t>highest</a:t>
            </a:r>
            <a:r>
              <a:rPr lang="pl-PL" sz="1200" b="1" i="1" dirty="0">
                <a:latin typeface="Arial" panose="020B0604020202020204" pitchFamily="34" charset="0"/>
                <a:cs typeface="Arial" panose="020B0604020202020204" pitchFamily="34" charset="0"/>
              </a:rPr>
              <a:t> </a:t>
            </a:r>
            <a:r>
              <a:rPr lang="pl-PL" sz="1200" b="1" i="1" dirty="0" err="1">
                <a:latin typeface="Arial" panose="020B0604020202020204" pitchFamily="34" charset="0"/>
                <a:cs typeface="Arial" panose="020B0604020202020204" pitchFamily="34" charset="0"/>
              </a:rPr>
              <a:t>traffic</a:t>
            </a:r>
            <a:r>
              <a:rPr lang="pl-PL" sz="1200" b="1" i="1" dirty="0">
                <a:latin typeface="Arial" panose="020B0604020202020204" pitchFamily="34" charset="0"/>
                <a:cs typeface="Arial" panose="020B0604020202020204" pitchFamily="34" charset="0"/>
              </a:rPr>
              <a:t> in the </a:t>
            </a:r>
            <a:r>
              <a:rPr lang="pl-PL" sz="1200" b="1" i="1" dirty="0" err="1">
                <a:latin typeface="Arial" panose="020B0604020202020204" pitchFamily="34" charset="0"/>
                <a:cs typeface="Arial" panose="020B0604020202020204" pitchFamily="34" charset="0"/>
              </a:rPr>
              <a:t>first</a:t>
            </a:r>
            <a:r>
              <a:rPr lang="pl-PL" sz="1200" b="1" i="1" dirty="0">
                <a:latin typeface="Arial" panose="020B0604020202020204" pitchFamily="34" charset="0"/>
                <a:cs typeface="Arial" panose="020B0604020202020204" pitchFamily="34" charset="0"/>
              </a:rPr>
              <a:t> </a:t>
            </a:r>
            <a:r>
              <a:rPr lang="pl-PL" sz="1200" b="1" i="1" dirty="0" err="1">
                <a:latin typeface="Arial" panose="020B0604020202020204" pitchFamily="34" charset="0"/>
                <a:cs typeface="Arial" panose="020B0604020202020204" pitchFamily="34" charset="0"/>
              </a:rPr>
              <a:t>week</a:t>
            </a:r>
            <a:r>
              <a:rPr lang="pl-PL" sz="1200" b="1" i="1" dirty="0">
                <a:latin typeface="Arial" panose="020B0604020202020204" pitchFamily="34" charset="0"/>
                <a:cs typeface="Arial" panose="020B0604020202020204" pitchFamily="34" charset="0"/>
              </a:rPr>
              <a:t> of January</a:t>
            </a:r>
          </a:p>
        </p:txBody>
      </p:sp>
      <p:sp>
        <p:nvSpPr>
          <p:cNvPr id="13" name="Title 1">
            <a:extLst>
              <a:ext uri="{FF2B5EF4-FFF2-40B4-BE49-F238E27FC236}">
                <a16:creationId xmlns:a16="http://schemas.microsoft.com/office/drawing/2014/main" xmlns="" id="{61234B01-B8E5-4E08-A980-EAF0374013B4}"/>
              </a:ext>
            </a:extLst>
          </p:cNvPr>
          <p:cNvSpPr txBox="1">
            <a:spLocks/>
          </p:cNvSpPr>
          <p:nvPr/>
        </p:nvSpPr>
        <p:spPr>
          <a:xfrm>
            <a:off x="736847" y="773463"/>
            <a:ext cx="10679836" cy="96606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300" dirty="0">
                <a:latin typeface="Arial" panose="020B0604020202020204" pitchFamily="34" charset="0"/>
                <a:cs typeface="Arial" panose="020B0604020202020204" pitchFamily="34" charset="0"/>
              </a:rPr>
              <a:t>2.7 k visits in total registered during </a:t>
            </a:r>
            <a:r>
              <a:rPr lang="en-US" sz="2300" dirty="0" err="1">
                <a:latin typeface="Arial" panose="020B0604020202020204" pitchFamily="34" charset="0"/>
                <a:cs typeface="Arial" panose="020B0604020202020204" pitchFamily="34" charset="0"/>
              </a:rPr>
              <a:t>KoalaAds</a:t>
            </a:r>
            <a:r>
              <a:rPr lang="en-US" sz="2300" dirty="0">
                <a:latin typeface="Arial" panose="020B0604020202020204" pitchFamily="34" charset="0"/>
                <a:cs typeface="Arial" panose="020B0604020202020204" pitchFamily="34" charset="0"/>
              </a:rPr>
              <a:t> campaigns and conversion timeframe periods (incl. 132 sample </a:t>
            </a:r>
            <a:r>
              <a:rPr lang="en-US" sz="2300" dirty="0" err="1">
                <a:latin typeface="Arial" panose="020B0604020202020204" pitchFamily="34" charset="0"/>
                <a:cs typeface="Arial" panose="020B0604020202020204" pitchFamily="34" charset="0"/>
              </a:rPr>
              <a:t>KAatPOS</a:t>
            </a:r>
            <a:r>
              <a:rPr lang="en-US" sz="2300" dirty="0">
                <a:latin typeface="Arial" panose="020B0604020202020204" pitchFamily="34" charset="0"/>
                <a:cs typeface="Arial" panose="020B0604020202020204" pitchFamily="34" charset="0"/>
              </a:rPr>
              <a:t> P-V visits)</a:t>
            </a:r>
            <a:endParaRPr lang="pl-PL" sz="2300" dirty="0">
              <a:latin typeface="Arial" panose="020B0604020202020204" pitchFamily="34" charset="0"/>
              <a:cs typeface="Arial" panose="020B0604020202020204" pitchFamily="34" charset="0"/>
            </a:endParaRPr>
          </a:p>
        </p:txBody>
      </p:sp>
      <p:cxnSp>
        <p:nvCxnSpPr>
          <p:cNvPr id="22" name="Łącznik prosty 21">
            <a:extLst>
              <a:ext uri="{FF2B5EF4-FFF2-40B4-BE49-F238E27FC236}">
                <a16:creationId xmlns:a16="http://schemas.microsoft.com/office/drawing/2014/main" xmlns="" id="{768B9200-012C-4943-B9A3-2C0F75C7B2B9}"/>
              </a:ext>
            </a:extLst>
          </p:cNvPr>
          <p:cNvCxnSpPr>
            <a:cxnSpLocks/>
          </p:cNvCxnSpPr>
          <p:nvPr/>
        </p:nvCxnSpPr>
        <p:spPr>
          <a:xfrm>
            <a:off x="736847" y="1774052"/>
            <a:ext cx="106798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79E29CE0-819A-2646-8EAC-90B961A3C4A6}"/>
              </a:ext>
            </a:extLst>
          </p:cNvPr>
          <p:cNvSpPr/>
          <p:nvPr/>
        </p:nvSpPr>
        <p:spPr>
          <a:xfrm>
            <a:off x="10698949" y="1102069"/>
            <a:ext cx="1493051" cy="1418734"/>
          </a:xfrm>
          <a:prstGeom prst="ellipse">
            <a:avLst/>
          </a:prstGeom>
          <a:solidFill>
            <a:srgbClr val="3AAC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+132 </a:t>
            </a:r>
            <a:r>
              <a:rPr lang="en-GB" sz="1200" dirty="0" err="1"/>
              <a:t>KAatPOS</a:t>
            </a:r>
            <a:r>
              <a:rPr lang="en-GB" sz="1200" dirty="0"/>
              <a:t> visits from the campaign</a:t>
            </a:r>
          </a:p>
        </p:txBody>
      </p:sp>
      <p:pic>
        <p:nvPicPr>
          <p:cNvPr id="10" name="Picture 3">
            <a:extLst>
              <a:ext uri="{FF2B5EF4-FFF2-40B4-BE49-F238E27FC236}">
                <a16:creationId xmlns:a16="http://schemas.microsoft.com/office/drawing/2014/main" xmlns="" id="{1F4D35AD-0143-E740-8C2E-95DA9F4A35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847" y="401358"/>
            <a:ext cx="1771238" cy="207069"/>
          </a:xfrm>
          <a:prstGeom prst="rect">
            <a:avLst/>
          </a:prstGeom>
        </p:spPr>
      </p:pic>
      <p:sp>
        <p:nvSpPr>
          <p:cNvPr id="11" name="Rectangle 10">
            <a:extLst>
              <a:ext uri="{FF2B5EF4-FFF2-40B4-BE49-F238E27FC236}">
                <a16:creationId xmlns:a16="http://schemas.microsoft.com/office/drawing/2014/main" xmlns="" id="{701F2BF7-39DA-7B45-AE81-4D63F4AA25A6}"/>
              </a:ext>
            </a:extLst>
          </p:cNvPr>
          <p:cNvSpPr/>
          <p:nvPr/>
        </p:nvSpPr>
        <p:spPr>
          <a:xfrm>
            <a:off x="3053780" y="2922962"/>
            <a:ext cx="5243553" cy="2781486"/>
          </a:xfrm>
          <a:prstGeom prst="rect">
            <a:avLst/>
          </a:prstGeom>
          <a:solidFill>
            <a:srgbClr val="3AACE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l-PL" sz="1200" dirty="0">
                <a:solidFill>
                  <a:srgbClr val="131339"/>
                </a:solidFill>
                <a:latin typeface="Arial" panose="020B0604020202020204" pitchFamily="34" charset="0"/>
                <a:cs typeface="Arial" panose="020B0604020202020204" pitchFamily="34" charset="0"/>
              </a:rPr>
              <a:t>KIA </a:t>
            </a:r>
            <a:r>
              <a:rPr lang="pl-PL" sz="1200" dirty="0" err="1">
                <a:solidFill>
                  <a:srgbClr val="131339"/>
                </a:solidFill>
                <a:latin typeface="Arial" panose="020B0604020202020204" pitchFamily="34" charset="0"/>
                <a:cs typeface="Arial" panose="020B0604020202020204" pitchFamily="34" charset="0"/>
              </a:rPr>
              <a:t>Sellout</a:t>
            </a:r>
            <a:r>
              <a:rPr lang="pl-PL" sz="1200" dirty="0">
                <a:solidFill>
                  <a:srgbClr val="131339"/>
                </a:solidFill>
                <a:latin typeface="Arial" panose="020B0604020202020204" pitchFamily="34" charset="0"/>
                <a:cs typeface="Arial" panose="020B0604020202020204" pitchFamily="34" charset="0"/>
              </a:rPr>
              <a:t> Jan-</a:t>
            </a:r>
            <a:r>
              <a:rPr lang="pl-PL" sz="1200" dirty="0" err="1">
                <a:solidFill>
                  <a:srgbClr val="131339"/>
                </a:solidFill>
                <a:latin typeface="Arial" panose="020B0604020202020204" pitchFamily="34" charset="0"/>
                <a:cs typeface="Arial" panose="020B0604020202020204" pitchFamily="34" charset="0"/>
              </a:rPr>
              <a:t>Feb</a:t>
            </a:r>
            <a:r>
              <a:rPr lang="pl-PL" sz="1200" dirty="0">
                <a:solidFill>
                  <a:srgbClr val="131339"/>
                </a:solidFill>
                <a:latin typeface="Arial" panose="020B0604020202020204" pitchFamily="34" charset="0"/>
                <a:cs typeface="Arial" panose="020B0604020202020204" pitchFamily="34" charset="0"/>
              </a:rPr>
              <a:t> Flight</a:t>
            </a:r>
          </a:p>
        </p:txBody>
      </p:sp>
      <p:sp>
        <p:nvSpPr>
          <p:cNvPr id="14" name="Rectangle 13">
            <a:extLst>
              <a:ext uri="{FF2B5EF4-FFF2-40B4-BE49-F238E27FC236}">
                <a16:creationId xmlns:a16="http://schemas.microsoft.com/office/drawing/2014/main" xmlns="" id="{20101EA3-4FCE-0346-8E49-D8CD6E5FAD88}"/>
              </a:ext>
            </a:extLst>
          </p:cNvPr>
          <p:cNvSpPr/>
          <p:nvPr/>
        </p:nvSpPr>
        <p:spPr>
          <a:xfrm>
            <a:off x="8297333" y="2922961"/>
            <a:ext cx="3116061" cy="2781486"/>
          </a:xfrm>
          <a:prstGeom prst="rect">
            <a:avLst/>
          </a:prstGeom>
          <a:solidFill>
            <a:srgbClr val="CDE6FF">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l-PL" sz="1200" dirty="0">
                <a:solidFill>
                  <a:srgbClr val="131339"/>
                </a:solidFill>
                <a:latin typeface="Arial" panose="020B0604020202020204" pitchFamily="34" charset="0"/>
                <a:cs typeface="Arial" panose="020B0604020202020204" pitchFamily="34" charset="0"/>
              </a:rPr>
              <a:t>Post-</a:t>
            </a:r>
            <a:r>
              <a:rPr lang="pl-PL" sz="1200" dirty="0" err="1">
                <a:solidFill>
                  <a:srgbClr val="131339"/>
                </a:solidFill>
                <a:latin typeface="Arial" panose="020B0604020202020204" pitchFamily="34" charset="0"/>
                <a:cs typeface="Arial" panose="020B0604020202020204" pitchFamily="34" charset="0"/>
              </a:rPr>
              <a:t>campaign</a:t>
            </a:r>
            <a:r>
              <a:rPr lang="pl-PL" sz="1200" dirty="0">
                <a:solidFill>
                  <a:srgbClr val="131339"/>
                </a:solidFill>
                <a:latin typeface="Arial" panose="020B0604020202020204" pitchFamily="34" charset="0"/>
                <a:cs typeface="Arial" panose="020B0604020202020204" pitchFamily="34" charset="0"/>
              </a:rPr>
              <a:t> </a:t>
            </a:r>
            <a:r>
              <a:rPr lang="pl-PL" sz="1200" dirty="0" err="1">
                <a:solidFill>
                  <a:srgbClr val="131339"/>
                </a:solidFill>
                <a:latin typeface="Arial" panose="020B0604020202020204" pitchFamily="34" charset="0"/>
                <a:cs typeface="Arial" panose="020B0604020202020204" pitchFamily="34" charset="0"/>
              </a:rPr>
              <a:t>conversion</a:t>
            </a:r>
            <a:r>
              <a:rPr lang="pl-PL" sz="1200" dirty="0">
                <a:solidFill>
                  <a:srgbClr val="131339"/>
                </a:solidFill>
                <a:latin typeface="Arial" panose="020B0604020202020204" pitchFamily="34" charset="0"/>
                <a:cs typeface="Arial" panose="020B0604020202020204" pitchFamily="34" charset="0"/>
              </a:rPr>
              <a:t> </a:t>
            </a:r>
            <a:r>
              <a:rPr lang="pl-PL" sz="1200" dirty="0" err="1">
                <a:solidFill>
                  <a:srgbClr val="131339"/>
                </a:solidFill>
                <a:latin typeface="Arial" panose="020B0604020202020204" pitchFamily="34" charset="0"/>
                <a:cs typeface="Arial" panose="020B0604020202020204" pitchFamily="34" charset="0"/>
              </a:rPr>
              <a:t>timeframe</a:t>
            </a:r>
            <a:endParaRPr lang="pl-PL" sz="1200" dirty="0">
              <a:solidFill>
                <a:srgbClr val="13133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440015"/>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F9636AD7-E60B-7049-BB3A-2B566CDE9438}"/>
              </a:ext>
            </a:extLst>
          </p:cNvPr>
          <p:cNvGraphicFramePr>
            <a:graphicFrameLocks noGrp="1"/>
          </p:cNvGraphicFramePr>
          <p:nvPr>
            <p:ph idx="1"/>
            <p:extLst>
              <p:ext uri="{D42A27DB-BD31-4B8C-83A1-F6EECF244321}">
                <p14:modId xmlns:p14="http://schemas.microsoft.com/office/powerpoint/2010/main" val="1376755781"/>
              </p:ext>
            </p:extLst>
          </p:nvPr>
        </p:nvGraphicFramePr>
        <p:xfrm>
          <a:off x="736847" y="2202426"/>
          <a:ext cx="10884882" cy="428248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xmlns="" id="{E558A75B-FCEF-8243-AF74-0EDE1D946623}"/>
              </a:ext>
            </a:extLst>
          </p:cNvPr>
          <p:cNvSpPr/>
          <p:nvPr/>
        </p:nvSpPr>
        <p:spPr>
          <a:xfrm>
            <a:off x="3053780" y="2874411"/>
            <a:ext cx="6155534" cy="3074672"/>
          </a:xfrm>
          <a:prstGeom prst="rect">
            <a:avLst/>
          </a:prstGeom>
          <a:solidFill>
            <a:srgbClr val="3AACE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l-PL" sz="1200" dirty="0">
                <a:solidFill>
                  <a:srgbClr val="131339"/>
                </a:solidFill>
                <a:latin typeface="Arial" panose="020B0604020202020204" pitchFamily="34" charset="0"/>
                <a:cs typeface="Arial" panose="020B0604020202020204" pitchFamily="34" charset="0"/>
              </a:rPr>
              <a:t>KIA </a:t>
            </a:r>
            <a:r>
              <a:rPr lang="pl-PL" sz="1200" dirty="0" err="1">
                <a:solidFill>
                  <a:srgbClr val="131339"/>
                </a:solidFill>
                <a:latin typeface="Arial" panose="020B0604020202020204" pitchFamily="34" charset="0"/>
                <a:cs typeface="Arial" panose="020B0604020202020204" pitchFamily="34" charset="0"/>
              </a:rPr>
              <a:t>Sellout</a:t>
            </a:r>
            <a:r>
              <a:rPr lang="pl-PL" sz="1200" dirty="0">
                <a:solidFill>
                  <a:srgbClr val="131339"/>
                </a:solidFill>
                <a:latin typeface="Arial" panose="020B0604020202020204" pitchFamily="34" charset="0"/>
                <a:cs typeface="Arial" panose="020B0604020202020204" pitchFamily="34" charset="0"/>
              </a:rPr>
              <a:t> Jan-</a:t>
            </a:r>
            <a:r>
              <a:rPr lang="pl-PL" sz="1200" dirty="0" err="1">
                <a:solidFill>
                  <a:srgbClr val="131339"/>
                </a:solidFill>
                <a:latin typeface="Arial" panose="020B0604020202020204" pitchFamily="34" charset="0"/>
                <a:cs typeface="Arial" panose="020B0604020202020204" pitchFamily="34" charset="0"/>
              </a:rPr>
              <a:t>Feb</a:t>
            </a:r>
            <a:r>
              <a:rPr lang="pl-PL" sz="1200" dirty="0">
                <a:solidFill>
                  <a:srgbClr val="131339"/>
                </a:solidFill>
                <a:latin typeface="Arial" panose="020B0604020202020204" pitchFamily="34" charset="0"/>
                <a:cs typeface="Arial" panose="020B0604020202020204" pitchFamily="34" charset="0"/>
              </a:rPr>
              <a:t> Flight</a:t>
            </a:r>
          </a:p>
        </p:txBody>
      </p:sp>
      <p:sp>
        <p:nvSpPr>
          <p:cNvPr id="37" name="Rectangle 36">
            <a:extLst>
              <a:ext uri="{FF2B5EF4-FFF2-40B4-BE49-F238E27FC236}">
                <a16:creationId xmlns:a16="http://schemas.microsoft.com/office/drawing/2014/main" xmlns="" id="{947E07E1-2681-4145-8820-053CF59AC0B1}"/>
              </a:ext>
            </a:extLst>
          </p:cNvPr>
          <p:cNvSpPr/>
          <p:nvPr/>
        </p:nvSpPr>
        <p:spPr>
          <a:xfrm>
            <a:off x="4240203" y="6219990"/>
            <a:ext cx="7214950" cy="646331"/>
          </a:xfrm>
          <a:prstGeom prst="rect">
            <a:avLst/>
          </a:prstGeom>
        </p:spPr>
        <p:txBody>
          <a:bodyPr wrap="square">
            <a:spAutoFit/>
          </a:bodyPr>
          <a:lstStyle/>
          <a:p>
            <a:r>
              <a:rPr lang="pl-PL" sz="1200" b="1" i="1" dirty="0" err="1">
                <a:latin typeface="Arial" panose="020B0604020202020204" pitchFamily="34" charset="0"/>
                <a:cs typeface="Arial" panose="020B0604020202020204" pitchFamily="34" charset="0"/>
              </a:rPr>
              <a:t>Free</a:t>
            </a:r>
            <a:r>
              <a:rPr lang="pl-PL" sz="1200" b="1" i="1" dirty="0">
                <a:latin typeface="Arial" panose="020B0604020202020204" pitchFamily="34" charset="0"/>
                <a:cs typeface="Arial" panose="020B0604020202020204" pitchFamily="34" charset="0"/>
              </a:rPr>
              <a:t>-of-trade </a:t>
            </a:r>
            <a:r>
              <a:rPr lang="pl-PL" sz="1200" b="1" i="1" dirty="0" err="1">
                <a:latin typeface="Arial" panose="020B0604020202020204" pitchFamily="34" charset="0"/>
                <a:cs typeface="Arial" panose="020B0604020202020204" pitchFamily="34" charset="0"/>
              </a:rPr>
              <a:t>days</a:t>
            </a:r>
            <a:r>
              <a:rPr lang="pl-PL" sz="1200" b="1" i="1" dirty="0">
                <a:latin typeface="Arial" panose="020B0604020202020204" pitchFamily="34" charset="0"/>
                <a:cs typeface="Arial" panose="020B0604020202020204" pitchFamily="34" charset="0"/>
              </a:rPr>
              <a:t> with no </a:t>
            </a:r>
            <a:r>
              <a:rPr lang="pl-PL" sz="1200" b="1" i="1" dirty="0" err="1">
                <a:latin typeface="Arial" panose="020B0604020202020204" pitchFamily="34" charset="0"/>
                <a:cs typeface="Arial" panose="020B0604020202020204" pitchFamily="34" charset="0"/>
              </a:rPr>
              <a:t>traffic</a:t>
            </a:r>
            <a:r>
              <a:rPr lang="pl-PL" sz="1200" b="1" i="1" dirty="0">
                <a:latin typeface="Arial" panose="020B0604020202020204" pitchFamily="34" charset="0"/>
                <a:cs typeface="Arial" panose="020B0604020202020204" pitchFamily="34" charset="0"/>
              </a:rPr>
              <a:t>; </a:t>
            </a:r>
          </a:p>
          <a:p>
            <a:r>
              <a:rPr lang="pl-PL" sz="1200" b="1" i="1" dirty="0">
                <a:latin typeface="Arial" panose="020B0604020202020204" pitchFamily="34" charset="0"/>
                <a:cs typeface="Arial" panose="020B0604020202020204" pitchFamily="34" charset="0"/>
              </a:rPr>
              <a:t>Lower </a:t>
            </a:r>
            <a:r>
              <a:rPr lang="pl-PL" sz="1200" b="1" i="1" dirty="0" err="1">
                <a:latin typeface="Arial" panose="020B0604020202020204" pitchFamily="34" charset="0"/>
                <a:cs typeface="Arial" panose="020B0604020202020204" pitchFamily="34" charset="0"/>
              </a:rPr>
              <a:t>traffic</a:t>
            </a:r>
            <a:r>
              <a:rPr lang="pl-PL" sz="1200" b="1" i="1" dirty="0">
                <a:latin typeface="Arial" panose="020B0604020202020204" pitchFamily="34" charset="0"/>
                <a:cs typeface="Arial" panose="020B0604020202020204" pitchFamily="34" charset="0"/>
              </a:rPr>
              <a:t> </a:t>
            </a:r>
            <a:r>
              <a:rPr lang="pl-PL" sz="1200" b="1" i="1" dirty="0" err="1">
                <a:latin typeface="Arial" panose="020B0604020202020204" pitchFamily="34" charset="0"/>
                <a:cs typeface="Arial" panose="020B0604020202020204" pitchFamily="34" charset="0"/>
              </a:rPr>
              <a:t>during</a:t>
            </a:r>
            <a:r>
              <a:rPr lang="pl-PL" sz="1200" b="1" i="1" dirty="0">
                <a:latin typeface="Arial" panose="020B0604020202020204" pitchFamily="34" charset="0"/>
                <a:cs typeface="Arial" panose="020B0604020202020204" pitchFamily="34" charset="0"/>
              </a:rPr>
              <a:t> </a:t>
            </a:r>
            <a:r>
              <a:rPr lang="pl-PL" sz="1200" b="1" i="1" dirty="0" err="1">
                <a:latin typeface="Arial" panose="020B0604020202020204" pitchFamily="34" charset="0"/>
                <a:cs typeface="Arial" panose="020B0604020202020204" pitchFamily="34" charset="0"/>
              </a:rPr>
              <a:t>winter</a:t>
            </a:r>
            <a:r>
              <a:rPr lang="pl-PL" sz="1200" b="1" i="1" dirty="0">
                <a:latin typeface="Arial" panose="020B0604020202020204" pitchFamily="34" charset="0"/>
                <a:cs typeface="Arial" panose="020B0604020202020204" pitchFamily="34" charset="0"/>
              </a:rPr>
              <a:t> </a:t>
            </a:r>
            <a:r>
              <a:rPr lang="pl-PL" sz="1200" b="1" i="1" dirty="0" err="1">
                <a:latin typeface="Arial" panose="020B0604020202020204" pitchFamily="34" charset="0"/>
                <a:cs typeface="Arial" panose="020B0604020202020204" pitchFamily="34" charset="0"/>
              </a:rPr>
              <a:t>holidays</a:t>
            </a:r>
            <a:r>
              <a:rPr lang="pl-PL" sz="1200" b="1" i="1" dirty="0">
                <a:latin typeface="Arial" panose="020B0604020202020204" pitchFamily="34" charset="0"/>
                <a:cs typeface="Arial" panose="020B0604020202020204" pitchFamily="34" charset="0"/>
              </a:rPr>
              <a:t> (-16 </a:t>
            </a:r>
            <a:r>
              <a:rPr lang="pl-PL" sz="1200" b="1" i="1" dirty="0" err="1">
                <a:latin typeface="Arial" panose="020B0604020202020204" pitchFamily="34" charset="0"/>
                <a:cs typeface="Arial" panose="020B0604020202020204" pitchFamily="34" charset="0"/>
              </a:rPr>
              <a:t>visits</a:t>
            </a:r>
            <a:r>
              <a:rPr lang="pl-PL" sz="1200" b="1" i="1" dirty="0">
                <a:latin typeface="Arial" panose="020B0604020202020204" pitchFamily="34" charset="0"/>
                <a:cs typeface="Arial" panose="020B0604020202020204" pitchFamily="34" charset="0"/>
              </a:rPr>
              <a:t> </a:t>
            </a:r>
            <a:r>
              <a:rPr lang="pl-PL" sz="1200" b="1" i="1" dirty="0" err="1">
                <a:latin typeface="Arial" panose="020B0604020202020204" pitchFamily="34" charset="0"/>
                <a:cs typeface="Arial" panose="020B0604020202020204" pitchFamily="34" charset="0"/>
              </a:rPr>
              <a:t>daily</a:t>
            </a:r>
            <a:r>
              <a:rPr lang="pl-PL" sz="1200" b="1" i="1" dirty="0">
                <a:latin typeface="Arial" panose="020B0604020202020204" pitchFamily="34" charset="0"/>
                <a:cs typeface="Arial" panose="020B0604020202020204" pitchFamily="34" charset="0"/>
              </a:rPr>
              <a:t> on </a:t>
            </a:r>
            <a:r>
              <a:rPr lang="pl-PL" sz="1200" b="1" i="1" dirty="0" err="1">
                <a:latin typeface="Arial" panose="020B0604020202020204" pitchFamily="34" charset="0"/>
                <a:cs typeface="Arial" panose="020B0604020202020204" pitchFamily="34" charset="0"/>
              </a:rPr>
              <a:t>average</a:t>
            </a:r>
            <a:r>
              <a:rPr lang="pl-PL" sz="1200" b="1" i="1" dirty="0">
                <a:latin typeface="Arial" panose="020B0604020202020204" pitchFamily="34" charset="0"/>
                <a:cs typeface="Arial" panose="020B0604020202020204" pitchFamily="34" charset="0"/>
              </a:rPr>
              <a:t>, i.e. -11% in </a:t>
            </a:r>
            <a:r>
              <a:rPr lang="pl-PL" sz="1200" b="1" i="1" dirty="0" err="1">
                <a:latin typeface="Arial" panose="020B0604020202020204" pitchFamily="34" charset="0"/>
                <a:cs typeface="Arial" panose="020B0604020202020204" pitchFamily="34" charset="0"/>
              </a:rPr>
              <a:t>weeks</a:t>
            </a:r>
            <a:r>
              <a:rPr lang="pl-PL" sz="1200" b="1" i="1" dirty="0">
                <a:latin typeface="Arial" panose="020B0604020202020204" pitchFamily="34" charset="0"/>
                <a:cs typeface="Arial" panose="020B0604020202020204" pitchFamily="34" charset="0"/>
              </a:rPr>
              <a:t> 3-7 </a:t>
            </a:r>
          </a:p>
          <a:p>
            <a:r>
              <a:rPr lang="pl-PL" sz="1200" b="1" i="1" dirty="0" err="1">
                <a:latin typeface="Arial" panose="020B0604020202020204" pitchFamily="34" charset="0"/>
                <a:cs typeface="Arial" panose="020B0604020202020204" pitchFamily="34" charset="0"/>
              </a:rPr>
              <a:t>compared</a:t>
            </a:r>
            <a:r>
              <a:rPr lang="pl-PL" sz="1200" b="1" i="1" dirty="0">
                <a:latin typeface="Arial" panose="020B0604020202020204" pitchFamily="34" charset="0"/>
                <a:cs typeface="Arial" panose="020B0604020202020204" pitchFamily="34" charset="0"/>
              </a:rPr>
              <a:t> to </a:t>
            </a:r>
            <a:r>
              <a:rPr lang="pl-PL" sz="1200" b="1" i="1" dirty="0" err="1">
                <a:latin typeface="Arial" panose="020B0604020202020204" pitchFamily="34" charset="0"/>
                <a:cs typeface="Arial" panose="020B0604020202020204" pitchFamily="34" charset="0"/>
              </a:rPr>
              <a:t>week</a:t>
            </a:r>
            <a:r>
              <a:rPr lang="pl-PL" sz="1200" b="1" i="1" dirty="0">
                <a:latin typeface="Arial" panose="020B0604020202020204" pitchFamily="34" charset="0"/>
                <a:cs typeface="Arial" panose="020B0604020202020204" pitchFamily="34" charset="0"/>
              </a:rPr>
              <a:t> 1)</a:t>
            </a:r>
          </a:p>
        </p:txBody>
      </p:sp>
      <p:sp>
        <p:nvSpPr>
          <p:cNvPr id="13" name="Title 1">
            <a:extLst>
              <a:ext uri="{FF2B5EF4-FFF2-40B4-BE49-F238E27FC236}">
                <a16:creationId xmlns:a16="http://schemas.microsoft.com/office/drawing/2014/main" xmlns="" id="{61234B01-B8E5-4E08-A980-EAF0374013B4}"/>
              </a:ext>
            </a:extLst>
          </p:cNvPr>
          <p:cNvSpPr txBox="1">
            <a:spLocks/>
          </p:cNvSpPr>
          <p:nvPr/>
        </p:nvSpPr>
        <p:spPr>
          <a:xfrm>
            <a:off x="736847" y="773463"/>
            <a:ext cx="10679836" cy="96606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300" dirty="0">
                <a:latin typeface="Arial" panose="020B0604020202020204" pitchFamily="34" charset="0"/>
                <a:cs typeface="Arial" panose="020B0604020202020204" pitchFamily="34" charset="0"/>
              </a:rPr>
              <a:t>2.7 k visits in total registered during </a:t>
            </a:r>
            <a:r>
              <a:rPr lang="en-US" sz="2300" dirty="0" err="1">
                <a:latin typeface="Arial" panose="020B0604020202020204" pitchFamily="34" charset="0"/>
                <a:cs typeface="Arial" panose="020B0604020202020204" pitchFamily="34" charset="0"/>
              </a:rPr>
              <a:t>KoalaAds</a:t>
            </a:r>
            <a:r>
              <a:rPr lang="en-US" sz="2300" dirty="0">
                <a:latin typeface="Arial" panose="020B0604020202020204" pitchFamily="34" charset="0"/>
                <a:cs typeface="Arial" panose="020B0604020202020204" pitchFamily="34" charset="0"/>
              </a:rPr>
              <a:t> campaigns and conversion timeframe periods (incl. 132 sample </a:t>
            </a:r>
            <a:r>
              <a:rPr lang="en-US" sz="2300" dirty="0" err="1">
                <a:latin typeface="Arial" panose="020B0604020202020204" pitchFamily="34" charset="0"/>
                <a:cs typeface="Arial" panose="020B0604020202020204" pitchFamily="34" charset="0"/>
              </a:rPr>
              <a:t>KAatPOS</a:t>
            </a:r>
            <a:r>
              <a:rPr lang="en-US" sz="2300" dirty="0">
                <a:latin typeface="Arial" panose="020B0604020202020204" pitchFamily="34" charset="0"/>
                <a:cs typeface="Arial" panose="020B0604020202020204" pitchFamily="34" charset="0"/>
              </a:rPr>
              <a:t> P-V visits)</a:t>
            </a:r>
            <a:endParaRPr lang="pl-PL" sz="2300" dirty="0">
              <a:latin typeface="Arial" panose="020B0604020202020204" pitchFamily="34" charset="0"/>
              <a:cs typeface="Arial" panose="020B0604020202020204" pitchFamily="34" charset="0"/>
            </a:endParaRPr>
          </a:p>
        </p:txBody>
      </p:sp>
      <p:cxnSp>
        <p:nvCxnSpPr>
          <p:cNvPr id="22" name="Łącznik prosty 21">
            <a:extLst>
              <a:ext uri="{FF2B5EF4-FFF2-40B4-BE49-F238E27FC236}">
                <a16:creationId xmlns:a16="http://schemas.microsoft.com/office/drawing/2014/main" xmlns="" id="{768B9200-012C-4943-B9A3-2C0F75C7B2B9}"/>
              </a:ext>
            </a:extLst>
          </p:cNvPr>
          <p:cNvCxnSpPr>
            <a:cxnSpLocks/>
          </p:cNvCxnSpPr>
          <p:nvPr/>
        </p:nvCxnSpPr>
        <p:spPr>
          <a:xfrm>
            <a:off x="736847" y="1774052"/>
            <a:ext cx="106798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79E29CE0-819A-2646-8EAC-90B961A3C4A6}"/>
              </a:ext>
            </a:extLst>
          </p:cNvPr>
          <p:cNvSpPr/>
          <p:nvPr/>
        </p:nvSpPr>
        <p:spPr>
          <a:xfrm>
            <a:off x="10698949" y="1102069"/>
            <a:ext cx="1493051" cy="1418734"/>
          </a:xfrm>
          <a:prstGeom prst="ellipse">
            <a:avLst/>
          </a:prstGeom>
          <a:solidFill>
            <a:srgbClr val="3AAC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+132 </a:t>
            </a:r>
            <a:r>
              <a:rPr lang="en-GB" sz="1200" dirty="0" err="1"/>
              <a:t>KAatPOS</a:t>
            </a:r>
            <a:r>
              <a:rPr lang="en-GB" sz="1200" dirty="0"/>
              <a:t> visits from the campaign</a:t>
            </a:r>
          </a:p>
        </p:txBody>
      </p:sp>
      <p:sp>
        <p:nvSpPr>
          <p:cNvPr id="15" name="Rectangle 14">
            <a:extLst>
              <a:ext uri="{FF2B5EF4-FFF2-40B4-BE49-F238E27FC236}">
                <a16:creationId xmlns:a16="http://schemas.microsoft.com/office/drawing/2014/main" xmlns="" id="{14ECAB8A-E9AE-514D-AC80-2E3F09471F4F}"/>
              </a:ext>
            </a:extLst>
          </p:cNvPr>
          <p:cNvSpPr/>
          <p:nvPr/>
        </p:nvSpPr>
        <p:spPr>
          <a:xfrm>
            <a:off x="9209314" y="2874411"/>
            <a:ext cx="2079172" cy="3074672"/>
          </a:xfrm>
          <a:prstGeom prst="rect">
            <a:avLst/>
          </a:prstGeom>
          <a:solidFill>
            <a:srgbClr val="CDE6FF">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l-PL" sz="1200" dirty="0">
                <a:solidFill>
                  <a:srgbClr val="131339"/>
                </a:solidFill>
                <a:latin typeface="Arial" panose="020B0604020202020204" pitchFamily="34" charset="0"/>
                <a:cs typeface="Arial" panose="020B0604020202020204" pitchFamily="34" charset="0"/>
              </a:rPr>
              <a:t>Post-</a:t>
            </a:r>
            <a:r>
              <a:rPr lang="pl-PL" sz="1200" dirty="0" err="1">
                <a:solidFill>
                  <a:srgbClr val="131339"/>
                </a:solidFill>
                <a:latin typeface="Arial" panose="020B0604020202020204" pitchFamily="34" charset="0"/>
                <a:cs typeface="Arial" panose="020B0604020202020204" pitchFamily="34" charset="0"/>
              </a:rPr>
              <a:t>campaign</a:t>
            </a:r>
            <a:r>
              <a:rPr lang="pl-PL" sz="1200" dirty="0">
                <a:solidFill>
                  <a:srgbClr val="131339"/>
                </a:solidFill>
                <a:latin typeface="Arial" panose="020B0604020202020204" pitchFamily="34" charset="0"/>
                <a:cs typeface="Arial" panose="020B0604020202020204" pitchFamily="34" charset="0"/>
              </a:rPr>
              <a:t> </a:t>
            </a:r>
            <a:r>
              <a:rPr lang="pl-PL" sz="1200" dirty="0" err="1">
                <a:solidFill>
                  <a:srgbClr val="131339"/>
                </a:solidFill>
                <a:latin typeface="Arial" panose="020B0604020202020204" pitchFamily="34" charset="0"/>
                <a:cs typeface="Arial" panose="020B0604020202020204" pitchFamily="34" charset="0"/>
              </a:rPr>
              <a:t>conversion</a:t>
            </a:r>
            <a:r>
              <a:rPr lang="pl-PL" sz="1200" dirty="0">
                <a:solidFill>
                  <a:srgbClr val="131339"/>
                </a:solidFill>
                <a:latin typeface="Arial" panose="020B0604020202020204" pitchFamily="34" charset="0"/>
                <a:cs typeface="Arial" panose="020B0604020202020204" pitchFamily="34" charset="0"/>
              </a:rPr>
              <a:t> </a:t>
            </a:r>
            <a:r>
              <a:rPr lang="pl-PL" sz="1200" dirty="0" err="1">
                <a:solidFill>
                  <a:srgbClr val="131339"/>
                </a:solidFill>
                <a:latin typeface="Arial" panose="020B0604020202020204" pitchFamily="34" charset="0"/>
                <a:cs typeface="Arial" panose="020B0604020202020204" pitchFamily="34" charset="0"/>
              </a:rPr>
              <a:t>timeframe</a:t>
            </a:r>
            <a:endParaRPr lang="pl-PL" sz="1200" dirty="0">
              <a:solidFill>
                <a:srgbClr val="131339"/>
              </a:solidFill>
              <a:latin typeface="Arial" panose="020B0604020202020204" pitchFamily="34" charset="0"/>
              <a:cs typeface="Arial" panose="020B0604020202020204" pitchFamily="34" charset="0"/>
            </a:endParaRPr>
          </a:p>
        </p:txBody>
      </p:sp>
      <p:pic>
        <p:nvPicPr>
          <p:cNvPr id="10" name="Picture 3">
            <a:extLst>
              <a:ext uri="{FF2B5EF4-FFF2-40B4-BE49-F238E27FC236}">
                <a16:creationId xmlns:a16="http://schemas.microsoft.com/office/drawing/2014/main" xmlns="" id="{77007555-40DE-C149-A67A-D89B5F208D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847" y="401358"/>
            <a:ext cx="1771238" cy="207069"/>
          </a:xfrm>
          <a:prstGeom prst="rect">
            <a:avLst/>
          </a:prstGeom>
        </p:spPr>
      </p:pic>
    </p:spTree>
    <p:extLst>
      <p:ext uri="{BB962C8B-B14F-4D97-AF65-F5344CB8AC3E}">
        <p14:creationId xmlns:p14="http://schemas.microsoft.com/office/powerpoint/2010/main" val="3949971970"/>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8E0F2ABD-8AA7-B644-83A6-91205ABB7404}"/>
              </a:ext>
            </a:extLst>
          </p:cNvPr>
          <p:cNvGraphicFramePr/>
          <p:nvPr>
            <p:extLst>
              <p:ext uri="{D42A27DB-BD31-4B8C-83A1-F6EECF244321}">
                <p14:modId xmlns:p14="http://schemas.microsoft.com/office/powerpoint/2010/main" val="789738946"/>
              </p:ext>
            </p:extLst>
          </p:nvPr>
        </p:nvGraphicFramePr>
        <p:xfrm>
          <a:off x="609599" y="2212259"/>
          <a:ext cx="11034410" cy="370528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xmlns="" id="{727F37D1-C4A9-834C-BC89-745C742ECB00}"/>
              </a:ext>
            </a:extLst>
          </p:cNvPr>
          <p:cNvSpPr/>
          <p:nvPr/>
        </p:nvSpPr>
        <p:spPr>
          <a:xfrm>
            <a:off x="2149370" y="5931550"/>
            <a:ext cx="8489134" cy="515206"/>
          </a:xfrm>
          <a:prstGeom prst="rect">
            <a:avLst/>
          </a:prstGeom>
        </p:spPr>
        <p:txBody>
          <a:bodyPr wrap="square">
            <a:spAutoFit/>
          </a:bodyPr>
          <a:lstStyle/>
          <a:p>
            <a:pPr algn="ctr">
              <a:lnSpc>
                <a:spcPct val="120000"/>
              </a:lnSpc>
            </a:pPr>
            <a:r>
              <a:rPr lang="pl-PL" sz="1200" b="1" i="1" dirty="0">
                <a:latin typeface="Arial" panose="020B0604020202020204" pitchFamily="34" charset="0"/>
                <a:cs typeface="Arial" panose="020B0604020202020204" pitchFamily="34" charset="0"/>
              </a:rPr>
              <a:t>R.M. Filipowicz </a:t>
            </a:r>
            <a:r>
              <a:rPr lang="pl-PL" sz="1200" b="1" i="1" dirty="0" err="1">
                <a:latin typeface="Arial" panose="020B0604020202020204" pitchFamily="34" charset="0"/>
                <a:cs typeface="Arial" panose="020B0604020202020204" pitchFamily="34" charset="0"/>
              </a:rPr>
              <a:t>noted</a:t>
            </a:r>
            <a:r>
              <a:rPr lang="pl-PL" sz="1200" b="1" i="1" dirty="0">
                <a:latin typeface="Arial" panose="020B0604020202020204" pitchFamily="34" charset="0"/>
                <a:cs typeface="Arial" panose="020B0604020202020204" pitchFamily="34" charset="0"/>
              </a:rPr>
              <a:t> a </a:t>
            </a:r>
            <a:r>
              <a:rPr lang="pl-PL" sz="1200" b="1" i="1" dirty="0" err="1">
                <a:latin typeface="Arial" panose="020B0604020202020204" pitchFamily="34" charset="0"/>
                <a:cs typeface="Arial" panose="020B0604020202020204" pitchFamily="34" charset="0"/>
              </a:rPr>
              <a:t>significant</a:t>
            </a:r>
            <a:r>
              <a:rPr lang="pl-PL" sz="1200" b="1" i="1" dirty="0">
                <a:latin typeface="Arial" panose="020B0604020202020204" pitchFamily="34" charset="0"/>
                <a:cs typeface="Arial" panose="020B0604020202020204" pitchFamily="34" charset="0"/>
              </a:rPr>
              <a:t> </a:t>
            </a:r>
            <a:r>
              <a:rPr lang="pl-PL" sz="1200" b="1" i="1" dirty="0" err="1">
                <a:latin typeface="Arial" panose="020B0604020202020204" pitchFamily="34" charset="0"/>
                <a:cs typeface="Arial" panose="020B0604020202020204" pitchFamily="34" charset="0"/>
              </a:rPr>
              <a:t>peak</a:t>
            </a:r>
            <a:r>
              <a:rPr lang="pl-PL" sz="1200" b="1" i="1" dirty="0">
                <a:latin typeface="Arial" panose="020B0604020202020204" pitchFamily="34" charset="0"/>
                <a:cs typeface="Arial" panose="020B0604020202020204" pitchFamily="34" charset="0"/>
              </a:rPr>
              <a:t> in the 5th </a:t>
            </a:r>
            <a:r>
              <a:rPr lang="pl-PL" sz="1200" b="1" i="1" dirty="0" err="1">
                <a:latin typeface="Arial" panose="020B0604020202020204" pitchFamily="34" charset="0"/>
                <a:cs typeface="Arial" panose="020B0604020202020204" pitchFamily="34" charset="0"/>
              </a:rPr>
              <a:t>week</a:t>
            </a:r>
            <a:r>
              <a:rPr lang="pl-PL" sz="1200" b="1" i="1" dirty="0">
                <a:latin typeface="Arial" panose="020B0604020202020204" pitchFamily="34" charset="0"/>
                <a:cs typeface="Arial" panose="020B0604020202020204" pitchFamily="34" charset="0"/>
              </a:rPr>
              <a:t> (28/01–3/02; 14 </a:t>
            </a:r>
            <a:r>
              <a:rPr lang="pl-PL" sz="1200" b="1" i="1" dirty="0" err="1">
                <a:latin typeface="Arial" panose="020B0604020202020204" pitchFamily="34" charset="0"/>
                <a:cs typeface="Arial" panose="020B0604020202020204" pitchFamily="34" charset="0"/>
              </a:rPr>
              <a:t>visits</a:t>
            </a:r>
            <a:r>
              <a:rPr lang="pl-PL" sz="1200" b="1" i="1" dirty="0">
                <a:latin typeface="Arial" panose="020B0604020202020204" pitchFamily="34" charset="0"/>
                <a:cs typeface="Arial" panose="020B0604020202020204" pitchFamily="34" charset="0"/>
              </a:rPr>
              <a:t> </a:t>
            </a:r>
            <a:r>
              <a:rPr lang="pl-PL" sz="1200" b="1" i="1" dirty="0" err="1">
                <a:latin typeface="Arial" panose="020B0604020202020204" pitchFamily="34" charset="0"/>
                <a:cs typeface="Arial" panose="020B0604020202020204" pitchFamily="34" charset="0"/>
              </a:rPr>
              <a:t>daily</a:t>
            </a:r>
            <a:r>
              <a:rPr lang="pl-PL" sz="1200" b="1" i="1" dirty="0">
                <a:latin typeface="Arial" panose="020B0604020202020204" pitchFamily="34" charset="0"/>
                <a:cs typeface="Arial" panose="020B0604020202020204" pitchFamily="34" charset="0"/>
              </a:rPr>
              <a:t> on </a:t>
            </a:r>
            <a:r>
              <a:rPr lang="pl-PL" sz="1200" b="1" i="1" dirty="0" err="1">
                <a:latin typeface="Arial" panose="020B0604020202020204" pitchFamily="34" charset="0"/>
                <a:cs typeface="Arial" panose="020B0604020202020204" pitchFamily="34" charset="0"/>
              </a:rPr>
              <a:t>average</a:t>
            </a:r>
            <a:r>
              <a:rPr lang="pl-PL" sz="1200" b="1" i="1" dirty="0">
                <a:latin typeface="Arial" panose="020B0604020202020204" pitchFamily="34" charset="0"/>
                <a:cs typeface="Arial" panose="020B0604020202020204" pitchFamily="34" charset="0"/>
              </a:rPr>
              <a:t>) </a:t>
            </a:r>
            <a:r>
              <a:rPr lang="pl-PL" sz="1200" b="1" i="1" dirty="0" err="1">
                <a:latin typeface="Arial" panose="020B0604020202020204" pitchFamily="34" charset="0"/>
                <a:cs typeface="Arial" panose="020B0604020202020204" pitchFamily="34" charset="0"/>
              </a:rPr>
              <a:t>followed</a:t>
            </a:r>
            <a:r>
              <a:rPr lang="pl-PL" sz="1200" b="1" i="1" dirty="0">
                <a:latin typeface="Arial" panose="020B0604020202020204" pitchFamily="34" charset="0"/>
                <a:cs typeface="Arial" panose="020B0604020202020204" pitchFamily="34" charset="0"/>
              </a:rPr>
              <a:t> by a drop (down to 10 </a:t>
            </a:r>
            <a:r>
              <a:rPr lang="pl-PL" sz="1200" b="1" i="1" dirty="0" err="1">
                <a:latin typeface="Arial" panose="020B0604020202020204" pitchFamily="34" charset="0"/>
                <a:cs typeface="Arial" panose="020B0604020202020204" pitchFamily="34" charset="0"/>
              </a:rPr>
              <a:t>visits</a:t>
            </a:r>
            <a:r>
              <a:rPr lang="pl-PL" sz="1200" b="1" i="1" dirty="0">
                <a:latin typeface="Arial" panose="020B0604020202020204" pitchFamily="34" charset="0"/>
                <a:cs typeface="Arial" panose="020B0604020202020204" pitchFamily="34" charset="0"/>
              </a:rPr>
              <a:t>) </a:t>
            </a:r>
            <a:r>
              <a:rPr lang="pl-PL" sz="1200" b="1" i="1" dirty="0" err="1">
                <a:latin typeface="Arial" panose="020B0604020202020204" pitchFamily="34" charset="0"/>
                <a:cs typeface="Arial" panose="020B0604020202020204" pitchFamily="34" charset="0"/>
              </a:rPr>
              <a:t>when</a:t>
            </a:r>
            <a:r>
              <a:rPr lang="pl-PL" sz="1200" b="1" i="1" dirty="0">
                <a:latin typeface="Arial" panose="020B0604020202020204" pitchFamily="34" charset="0"/>
                <a:cs typeface="Arial" panose="020B0604020202020204" pitchFamily="34" charset="0"/>
              </a:rPr>
              <a:t> </a:t>
            </a:r>
            <a:r>
              <a:rPr lang="pl-PL" sz="1200" b="1" i="1" dirty="0" err="1">
                <a:latin typeface="Arial" panose="020B0604020202020204" pitchFamily="34" charset="0"/>
                <a:cs typeface="Arial" panose="020B0604020202020204" pitchFamily="34" charset="0"/>
              </a:rPr>
              <a:t>it</a:t>
            </a:r>
            <a:r>
              <a:rPr lang="pl-PL" sz="1200" b="1" i="1" dirty="0">
                <a:latin typeface="Arial" panose="020B0604020202020204" pitchFamily="34" charset="0"/>
                <a:cs typeface="Arial" panose="020B0604020202020204" pitchFamily="34" charset="0"/>
              </a:rPr>
              <a:t> was </a:t>
            </a:r>
            <a:r>
              <a:rPr lang="pl-PL" sz="1200" b="1" i="1" dirty="0" err="1">
                <a:latin typeface="Arial" panose="020B0604020202020204" pitchFamily="34" charset="0"/>
                <a:cs typeface="Arial" panose="020B0604020202020204" pitchFamily="34" charset="0"/>
              </a:rPr>
              <a:t>almost</a:t>
            </a:r>
            <a:r>
              <a:rPr lang="pl-PL" sz="1200" b="1" i="1" dirty="0">
                <a:latin typeface="Arial" panose="020B0604020202020204" pitchFamily="34" charset="0"/>
                <a:cs typeface="Arial" panose="020B0604020202020204" pitchFamily="34" charset="0"/>
              </a:rPr>
              <a:t> </a:t>
            </a:r>
            <a:r>
              <a:rPr lang="pl-PL" sz="1200" b="1" i="1" dirty="0" err="1">
                <a:latin typeface="Arial" panose="020B0604020202020204" pitchFamily="34" charset="0"/>
                <a:cs typeface="Arial" panose="020B0604020202020204" pitchFamily="34" charset="0"/>
              </a:rPr>
              <a:t>outrivaled</a:t>
            </a:r>
            <a:r>
              <a:rPr lang="pl-PL" sz="1200" b="1" i="1" dirty="0">
                <a:latin typeface="Arial" panose="020B0604020202020204" pitchFamily="34" charset="0"/>
                <a:cs typeface="Arial" panose="020B0604020202020204" pitchFamily="34" charset="0"/>
              </a:rPr>
              <a:t> by </a:t>
            </a:r>
            <a:r>
              <a:rPr lang="pl-PL" sz="1200" b="1" i="1" dirty="0" err="1">
                <a:latin typeface="Arial" panose="020B0604020202020204" pitchFamily="34" charset="0"/>
                <a:cs typeface="Arial" panose="020B0604020202020204" pitchFamily="34" charset="0"/>
              </a:rPr>
              <a:t>Carserwis</a:t>
            </a:r>
            <a:r>
              <a:rPr lang="pl-PL" sz="1200" b="1" i="1" dirty="0">
                <a:latin typeface="Arial" panose="020B0604020202020204" pitchFamily="34" charset="0"/>
                <a:cs typeface="Arial" panose="020B0604020202020204" pitchFamily="34" charset="0"/>
              </a:rPr>
              <a:t> in the 7th </a:t>
            </a:r>
            <a:r>
              <a:rPr lang="pl-PL" sz="1200" b="1" i="1" dirty="0" err="1">
                <a:latin typeface="Arial" panose="020B0604020202020204" pitchFamily="34" charset="0"/>
                <a:cs typeface="Arial" panose="020B0604020202020204" pitchFamily="34" charset="0"/>
              </a:rPr>
              <a:t>week</a:t>
            </a:r>
            <a:r>
              <a:rPr lang="pl-PL" sz="1200" b="1" i="1" dirty="0">
                <a:latin typeface="Arial" panose="020B0604020202020204" pitchFamily="34" charset="0"/>
                <a:cs typeface="Arial" panose="020B0604020202020204" pitchFamily="34" charset="0"/>
              </a:rPr>
              <a:t> (11/02-15/02).</a:t>
            </a:r>
          </a:p>
        </p:txBody>
      </p:sp>
      <p:sp>
        <p:nvSpPr>
          <p:cNvPr id="13" name="Title 1">
            <a:extLst>
              <a:ext uri="{FF2B5EF4-FFF2-40B4-BE49-F238E27FC236}">
                <a16:creationId xmlns:a16="http://schemas.microsoft.com/office/drawing/2014/main" xmlns="" id="{6E16550D-D0BC-4457-BF6F-67B36E7D0A50}"/>
              </a:ext>
            </a:extLst>
          </p:cNvPr>
          <p:cNvSpPr txBox="1">
            <a:spLocks/>
          </p:cNvSpPr>
          <p:nvPr/>
        </p:nvSpPr>
        <p:spPr>
          <a:xfrm>
            <a:off x="736847" y="1136289"/>
            <a:ext cx="10679836" cy="96606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300" dirty="0">
                <a:latin typeface="Arial" panose="020B0604020202020204" pitchFamily="34" charset="0"/>
                <a:cs typeface="Arial" panose="020B0604020202020204" pitchFamily="34" charset="0"/>
              </a:rPr>
              <a:t>TOP 5 highly visited KIA Dealers are located in Kraków,</a:t>
            </a:r>
            <a:r>
              <a:rPr lang="pl-PL" sz="230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Gdynia and Warszawa</a:t>
            </a:r>
            <a:endParaRPr lang="pl-PL" sz="2300" dirty="0">
              <a:latin typeface="Arial" panose="020B0604020202020204" pitchFamily="34" charset="0"/>
              <a:cs typeface="Arial" panose="020B0604020202020204" pitchFamily="34" charset="0"/>
            </a:endParaRPr>
          </a:p>
        </p:txBody>
      </p:sp>
      <p:cxnSp>
        <p:nvCxnSpPr>
          <p:cNvPr id="17" name="Łącznik prosty 16">
            <a:extLst>
              <a:ext uri="{FF2B5EF4-FFF2-40B4-BE49-F238E27FC236}">
                <a16:creationId xmlns:a16="http://schemas.microsoft.com/office/drawing/2014/main" xmlns="" id="{1CECAC7E-CAF4-400D-843F-3194D2571AD8}"/>
              </a:ext>
            </a:extLst>
          </p:cNvPr>
          <p:cNvCxnSpPr>
            <a:cxnSpLocks/>
          </p:cNvCxnSpPr>
          <p:nvPr/>
        </p:nvCxnSpPr>
        <p:spPr>
          <a:xfrm>
            <a:off x="736847" y="1774052"/>
            <a:ext cx="106798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505865E1-5F02-6946-80E4-AC221C6858E1}"/>
              </a:ext>
            </a:extLst>
          </p:cNvPr>
          <p:cNvSpPr/>
          <p:nvPr/>
        </p:nvSpPr>
        <p:spPr>
          <a:xfrm>
            <a:off x="3452117" y="2740121"/>
            <a:ext cx="4048018" cy="2660554"/>
          </a:xfrm>
          <a:prstGeom prst="rect">
            <a:avLst/>
          </a:prstGeom>
          <a:solidFill>
            <a:srgbClr val="3AACE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l-PL" sz="1200" dirty="0">
                <a:solidFill>
                  <a:srgbClr val="131339"/>
                </a:solidFill>
                <a:latin typeface="Arial" panose="020B0604020202020204" pitchFamily="34" charset="0"/>
                <a:cs typeface="Arial" panose="020B0604020202020204" pitchFamily="34" charset="0"/>
              </a:rPr>
              <a:t>KIA </a:t>
            </a:r>
            <a:r>
              <a:rPr lang="pl-PL" sz="1200" dirty="0" err="1">
                <a:solidFill>
                  <a:srgbClr val="131339"/>
                </a:solidFill>
                <a:latin typeface="Arial" panose="020B0604020202020204" pitchFamily="34" charset="0"/>
                <a:cs typeface="Arial" panose="020B0604020202020204" pitchFamily="34" charset="0"/>
              </a:rPr>
              <a:t>Sellout</a:t>
            </a:r>
            <a:r>
              <a:rPr lang="pl-PL" sz="1200" dirty="0">
                <a:solidFill>
                  <a:srgbClr val="131339"/>
                </a:solidFill>
                <a:latin typeface="Arial" panose="020B0604020202020204" pitchFamily="34" charset="0"/>
                <a:cs typeface="Arial" panose="020B0604020202020204" pitchFamily="34" charset="0"/>
              </a:rPr>
              <a:t> Jan-</a:t>
            </a:r>
            <a:r>
              <a:rPr lang="pl-PL" sz="1200" dirty="0" err="1">
                <a:solidFill>
                  <a:srgbClr val="131339"/>
                </a:solidFill>
                <a:latin typeface="Arial" panose="020B0604020202020204" pitchFamily="34" charset="0"/>
                <a:cs typeface="Arial" panose="020B0604020202020204" pitchFamily="34" charset="0"/>
              </a:rPr>
              <a:t>Feb</a:t>
            </a:r>
            <a:r>
              <a:rPr lang="pl-PL" sz="1200" dirty="0">
                <a:solidFill>
                  <a:srgbClr val="131339"/>
                </a:solidFill>
                <a:latin typeface="Arial" panose="020B0604020202020204" pitchFamily="34" charset="0"/>
                <a:cs typeface="Arial" panose="020B0604020202020204" pitchFamily="34" charset="0"/>
              </a:rPr>
              <a:t> Flight</a:t>
            </a:r>
          </a:p>
        </p:txBody>
      </p:sp>
      <p:sp>
        <p:nvSpPr>
          <p:cNvPr id="16" name="Rectangle 15">
            <a:extLst>
              <a:ext uri="{FF2B5EF4-FFF2-40B4-BE49-F238E27FC236}">
                <a16:creationId xmlns:a16="http://schemas.microsoft.com/office/drawing/2014/main" xmlns="" id="{95B0E7FC-F440-E84D-9F26-282AB70A8661}"/>
              </a:ext>
            </a:extLst>
          </p:cNvPr>
          <p:cNvSpPr/>
          <p:nvPr/>
        </p:nvSpPr>
        <p:spPr>
          <a:xfrm>
            <a:off x="7500135" y="2740121"/>
            <a:ext cx="1839074" cy="2660554"/>
          </a:xfrm>
          <a:prstGeom prst="rect">
            <a:avLst/>
          </a:prstGeom>
          <a:solidFill>
            <a:srgbClr val="CDE6FF">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l-PL" sz="1200" dirty="0">
                <a:solidFill>
                  <a:srgbClr val="131339"/>
                </a:solidFill>
                <a:latin typeface="Arial" panose="020B0604020202020204" pitchFamily="34" charset="0"/>
                <a:cs typeface="Arial" panose="020B0604020202020204" pitchFamily="34" charset="0"/>
              </a:rPr>
              <a:t>Post-</a:t>
            </a:r>
            <a:r>
              <a:rPr lang="pl-PL" sz="1200" dirty="0" err="1">
                <a:solidFill>
                  <a:srgbClr val="131339"/>
                </a:solidFill>
                <a:latin typeface="Arial" panose="020B0604020202020204" pitchFamily="34" charset="0"/>
                <a:cs typeface="Arial" panose="020B0604020202020204" pitchFamily="34" charset="0"/>
              </a:rPr>
              <a:t>campaign</a:t>
            </a:r>
            <a:r>
              <a:rPr lang="pl-PL" sz="1200" dirty="0">
                <a:solidFill>
                  <a:srgbClr val="131339"/>
                </a:solidFill>
                <a:latin typeface="Arial" panose="020B0604020202020204" pitchFamily="34" charset="0"/>
                <a:cs typeface="Arial" panose="020B0604020202020204" pitchFamily="34" charset="0"/>
              </a:rPr>
              <a:t> </a:t>
            </a:r>
            <a:r>
              <a:rPr lang="pl-PL" sz="1200" dirty="0" err="1">
                <a:solidFill>
                  <a:srgbClr val="131339"/>
                </a:solidFill>
                <a:latin typeface="Arial" panose="020B0604020202020204" pitchFamily="34" charset="0"/>
                <a:cs typeface="Arial" panose="020B0604020202020204" pitchFamily="34" charset="0"/>
              </a:rPr>
              <a:t>conversion</a:t>
            </a:r>
            <a:r>
              <a:rPr lang="pl-PL" sz="1200" dirty="0">
                <a:solidFill>
                  <a:srgbClr val="131339"/>
                </a:solidFill>
                <a:latin typeface="Arial" panose="020B0604020202020204" pitchFamily="34" charset="0"/>
                <a:cs typeface="Arial" panose="020B0604020202020204" pitchFamily="34" charset="0"/>
              </a:rPr>
              <a:t> </a:t>
            </a:r>
            <a:r>
              <a:rPr lang="pl-PL" sz="1200" dirty="0" err="1">
                <a:solidFill>
                  <a:srgbClr val="131339"/>
                </a:solidFill>
                <a:latin typeface="Arial" panose="020B0604020202020204" pitchFamily="34" charset="0"/>
                <a:cs typeface="Arial" panose="020B0604020202020204" pitchFamily="34" charset="0"/>
              </a:rPr>
              <a:t>timeframe</a:t>
            </a:r>
            <a:endParaRPr lang="pl-PL" sz="1200" dirty="0">
              <a:solidFill>
                <a:srgbClr val="131339"/>
              </a:solidFill>
              <a:latin typeface="Arial" panose="020B0604020202020204" pitchFamily="34" charset="0"/>
              <a:cs typeface="Arial" panose="020B0604020202020204" pitchFamily="34" charset="0"/>
            </a:endParaRPr>
          </a:p>
        </p:txBody>
      </p:sp>
      <p:pic>
        <p:nvPicPr>
          <p:cNvPr id="18" name="Picture 3">
            <a:extLst>
              <a:ext uri="{FF2B5EF4-FFF2-40B4-BE49-F238E27FC236}">
                <a16:creationId xmlns:a16="http://schemas.microsoft.com/office/drawing/2014/main" xmlns="" id="{C7411547-F84F-AD4E-B978-5B15C085DD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847" y="401358"/>
            <a:ext cx="1771238" cy="207069"/>
          </a:xfrm>
          <a:prstGeom prst="rect">
            <a:avLst/>
          </a:prstGeom>
        </p:spPr>
      </p:pic>
    </p:spTree>
    <p:extLst>
      <p:ext uri="{BB962C8B-B14F-4D97-AF65-F5344CB8AC3E}">
        <p14:creationId xmlns:p14="http://schemas.microsoft.com/office/powerpoint/2010/main" val="3783224052"/>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xmlns="" id="{FE035220-204C-4002-A7DE-38CECD675516}"/>
              </a:ext>
            </a:extLst>
          </p:cNvPr>
          <p:cNvPicPr>
            <a:picLocks noChangeAspect="1"/>
          </p:cNvPicPr>
          <p:nvPr/>
        </p:nvPicPr>
        <p:blipFill>
          <a:blip r:embed="rId2"/>
          <a:stretch>
            <a:fillRect/>
          </a:stretch>
        </p:blipFill>
        <p:spPr>
          <a:xfrm>
            <a:off x="-68826" y="-78658"/>
            <a:ext cx="12275704" cy="7098890"/>
          </a:xfrm>
          <a:prstGeom prst="rect">
            <a:avLst/>
          </a:prstGeom>
        </p:spPr>
      </p:pic>
      <p:sp>
        <p:nvSpPr>
          <p:cNvPr id="3" name="Slide Number Placeholder 2">
            <a:extLst>
              <a:ext uri="{FF2B5EF4-FFF2-40B4-BE49-F238E27FC236}">
                <a16:creationId xmlns:a16="http://schemas.microsoft.com/office/drawing/2014/main" xmlns="" id="{8D61BD79-8826-F649-BCBB-06ACE119904D}"/>
              </a:ext>
            </a:extLst>
          </p:cNvPr>
          <p:cNvSpPr>
            <a:spLocks noGrp="1"/>
          </p:cNvSpPr>
          <p:nvPr>
            <p:ph type="sldNum" sz="quarter" idx="12"/>
          </p:nvPr>
        </p:nvSpPr>
        <p:spPr/>
        <p:txBody>
          <a:bodyPr/>
          <a:lstStyle/>
          <a:p>
            <a:fld id="{3F4FF1F6-C980-944E-97B1-06AC019968F5}" type="slidenum">
              <a:rPr lang="en-GB" smtClean="0">
                <a:latin typeface="MorebiRounded-Medium ☞" pitchFamily="2" charset="77"/>
              </a:rPr>
              <a:t>16</a:t>
            </a:fld>
            <a:endParaRPr lang="en-GB">
              <a:latin typeface="MorebiRounded-Medium ☞" pitchFamily="2" charset="77"/>
            </a:endParaRPr>
          </a:p>
        </p:txBody>
      </p:sp>
      <p:pic>
        <p:nvPicPr>
          <p:cNvPr id="14" name="Picture 4">
            <a:extLst>
              <a:ext uri="{FF2B5EF4-FFF2-40B4-BE49-F238E27FC236}">
                <a16:creationId xmlns:a16="http://schemas.microsoft.com/office/drawing/2014/main" xmlns="" id="{62ABEC9E-1C5F-4497-90D8-5CE9F3CDBF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2971" y="928057"/>
            <a:ext cx="4652653" cy="548079"/>
          </a:xfrm>
          <a:prstGeom prst="rect">
            <a:avLst/>
          </a:prstGeom>
        </p:spPr>
      </p:pic>
      <p:sp>
        <p:nvSpPr>
          <p:cNvPr id="16" name="Prostokąt 15">
            <a:extLst>
              <a:ext uri="{FF2B5EF4-FFF2-40B4-BE49-F238E27FC236}">
                <a16:creationId xmlns:a16="http://schemas.microsoft.com/office/drawing/2014/main" xmlns="" id="{E3C820AA-26E1-43B0-BF5A-38CB2B0BB3DC}"/>
              </a:ext>
            </a:extLst>
          </p:cNvPr>
          <p:cNvSpPr/>
          <p:nvPr/>
        </p:nvSpPr>
        <p:spPr>
          <a:xfrm>
            <a:off x="2883868" y="2737961"/>
            <a:ext cx="6070861" cy="615553"/>
          </a:xfrm>
          <a:prstGeom prst="rect">
            <a:avLst/>
          </a:prstGeom>
        </p:spPr>
        <p:txBody>
          <a:bodyPr wrap="square">
            <a:spAutoFit/>
          </a:bodyPr>
          <a:lstStyle/>
          <a:p>
            <a:pPr algn="ctr">
              <a:spcBef>
                <a:spcPct val="0"/>
              </a:spcBef>
              <a:spcAft>
                <a:spcPts val="600"/>
              </a:spcAft>
            </a:pPr>
            <a:r>
              <a:rPr lang="pl-PL" sz="3400" b="1" dirty="0" err="1">
                <a:solidFill>
                  <a:schemeClr val="bg1"/>
                </a:solidFill>
                <a:latin typeface="Arial" panose="020B0604020202020204" pitchFamily="34" charset="0"/>
                <a:ea typeface="Lato" panose="020F0502020204030203" pitchFamily="34" charset="0"/>
                <a:cs typeface="Arial" panose="020B0604020202020204" pitchFamily="34" charset="0"/>
              </a:rPr>
              <a:t>Customer</a:t>
            </a:r>
            <a:r>
              <a:rPr lang="pl-PL" sz="3400" b="1" dirty="0">
                <a:solidFill>
                  <a:schemeClr val="bg1"/>
                </a:solidFill>
                <a:latin typeface="Arial" panose="020B0604020202020204" pitchFamily="34" charset="0"/>
                <a:ea typeface="Lato" panose="020F0502020204030203" pitchFamily="34" charset="0"/>
                <a:cs typeface="Arial" panose="020B0604020202020204" pitchFamily="34" charset="0"/>
              </a:rPr>
              <a:t> </a:t>
            </a:r>
            <a:r>
              <a:rPr lang="pl-PL" sz="3400" b="1" dirty="0" err="1">
                <a:solidFill>
                  <a:schemeClr val="bg1"/>
                </a:solidFill>
                <a:latin typeface="Arial" panose="020B0604020202020204" pitchFamily="34" charset="0"/>
                <a:ea typeface="Lato" panose="020F0502020204030203" pitchFamily="34" charset="0"/>
                <a:cs typeface="Arial" panose="020B0604020202020204" pitchFamily="34" charset="0"/>
              </a:rPr>
              <a:t>Insights</a:t>
            </a:r>
            <a:endParaRPr lang="en-US" sz="3400" b="1"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2944096776"/>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6E16550D-D0BC-4457-BF6F-67B36E7D0A50}"/>
              </a:ext>
            </a:extLst>
          </p:cNvPr>
          <p:cNvSpPr txBox="1">
            <a:spLocks/>
          </p:cNvSpPr>
          <p:nvPr/>
        </p:nvSpPr>
        <p:spPr>
          <a:xfrm>
            <a:off x="736847" y="807983"/>
            <a:ext cx="10679836" cy="966069"/>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l-PL" sz="2300" dirty="0">
                <a:latin typeface="Arial" panose="020B0604020202020204" pitchFamily="34" charset="0"/>
                <a:cs typeface="Arial" panose="020B0604020202020204" pitchFamily="34" charset="0"/>
              </a:rPr>
              <a:t>KIA </a:t>
            </a:r>
            <a:r>
              <a:rPr lang="pl-PL" sz="2300" dirty="0" err="1">
                <a:latin typeface="Arial" panose="020B0604020202020204" pitchFamily="34" charset="0"/>
                <a:cs typeface="Arial" panose="020B0604020202020204" pitchFamily="34" charset="0"/>
              </a:rPr>
              <a:t>customers</a:t>
            </a:r>
            <a:r>
              <a:rPr lang="pl-PL" sz="2300" dirty="0">
                <a:latin typeface="Arial" panose="020B0604020202020204" pitchFamily="34" charset="0"/>
                <a:cs typeface="Arial" panose="020B0604020202020204" pitchFamily="34" charset="0"/>
              </a:rPr>
              <a:t>’ </a:t>
            </a:r>
            <a:r>
              <a:rPr lang="pl-PL" sz="2300" dirty="0" err="1">
                <a:latin typeface="Arial" panose="020B0604020202020204" pitchFamily="34" charset="0"/>
                <a:cs typeface="Arial" panose="020B0604020202020204" pitchFamily="34" charset="0"/>
              </a:rPr>
              <a:t>demographics</a:t>
            </a:r>
            <a:r>
              <a:rPr lang="pl-PL" sz="2300" dirty="0">
                <a:latin typeface="Arial" panose="020B0604020202020204" pitchFamily="34" charset="0"/>
                <a:cs typeface="Arial" panose="020B0604020202020204" pitchFamily="34" charset="0"/>
              </a:rPr>
              <a:t>: </a:t>
            </a:r>
          </a:p>
          <a:p>
            <a:pPr>
              <a:lnSpc>
                <a:spcPct val="120000"/>
              </a:lnSpc>
            </a:pPr>
            <a:r>
              <a:rPr lang="pl-PL" sz="2300" dirty="0">
                <a:latin typeface="Arial" panose="020B0604020202020204" pitchFamily="34" charset="0"/>
                <a:cs typeface="Arial" panose="020B0604020202020204" pitchFamily="34" charset="0"/>
              </a:rPr>
              <a:t>Highly </a:t>
            </a:r>
            <a:r>
              <a:rPr lang="pl-PL" sz="2300" dirty="0" err="1">
                <a:latin typeface="Arial" panose="020B0604020202020204" pitchFamily="34" charset="0"/>
                <a:cs typeface="Arial" panose="020B0604020202020204" pitchFamily="34" charset="0"/>
              </a:rPr>
              <a:t>overrepresented</a:t>
            </a:r>
            <a:r>
              <a:rPr lang="pl-PL" sz="2300" dirty="0">
                <a:latin typeface="Arial" panose="020B0604020202020204" pitchFamily="34" charset="0"/>
                <a:cs typeface="Arial" panose="020B0604020202020204" pitchFamily="34" charset="0"/>
              </a:rPr>
              <a:t> </a:t>
            </a:r>
            <a:r>
              <a:rPr lang="pl-PL" sz="2300" dirty="0" err="1">
                <a:latin typeface="Arial" panose="020B0604020202020204" pitchFamily="34" charset="0"/>
                <a:cs typeface="Arial" panose="020B0604020202020204" pitchFamily="34" charset="0"/>
              </a:rPr>
              <a:t>males</a:t>
            </a:r>
            <a:r>
              <a:rPr lang="pl-PL" sz="2300" dirty="0">
                <a:latin typeface="Arial" panose="020B0604020202020204" pitchFamily="34" charset="0"/>
                <a:cs typeface="Arial" panose="020B0604020202020204" pitchFamily="34" charset="0"/>
              </a:rPr>
              <a:t> (I. 146) and </a:t>
            </a:r>
            <a:r>
              <a:rPr lang="pl-PL" sz="2300" dirty="0" err="1">
                <a:latin typeface="Arial" panose="020B0604020202020204" pitchFamily="34" charset="0"/>
                <a:cs typeface="Arial" panose="020B0604020202020204" pitchFamily="34" charset="0"/>
              </a:rPr>
              <a:t>users</a:t>
            </a:r>
            <a:r>
              <a:rPr lang="pl-PL" sz="2300" dirty="0">
                <a:latin typeface="Arial" panose="020B0604020202020204" pitchFamily="34" charset="0"/>
                <a:cs typeface="Arial" panose="020B0604020202020204" pitchFamily="34" charset="0"/>
              </a:rPr>
              <a:t> </a:t>
            </a:r>
            <a:r>
              <a:rPr lang="pl-PL" sz="2300" dirty="0" err="1">
                <a:latin typeface="Arial" panose="020B0604020202020204" pitchFamily="34" charset="0"/>
                <a:cs typeface="Arial" panose="020B0604020202020204" pitchFamily="34" charset="0"/>
              </a:rPr>
              <a:t>aged</a:t>
            </a:r>
            <a:r>
              <a:rPr lang="pl-PL" sz="2300" dirty="0">
                <a:latin typeface="Arial" panose="020B0604020202020204" pitchFamily="34" charset="0"/>
                <a:cs typeface="Arial" panose="020B0604020202020204" pitchFamily="34" charset="0"/>
              </a:rPr>
              <a:t> 45-54 (I. 249)</a:t>
            </a:r>
          </a:p>
        </p:txBody>
      </p:sp>
      <p:cxnSp>
        <p:nvCxnSpPr>
          <p:cNvPr id="17" name="Łącznik prosty 16">
            <a:extLst>
              <a:ext uri="{FF2B5EF4-FFF2-40B4-BE49-F238E27FC236}">
                <a16:creationId xmlns:a16="http://schemas.microsoft.com/office/drawing/2014/main" xmlns="" id="{1CECAC7E-CAF4-400D-843F-3194D2571AD8}"/>
              </a:ext>
            </a:extLst>
          </p:cNvPr>
          <p:cNvCxnSpPr>
            <a:cxnSpLocks/>
          </p:cNvCxnSpPr>
          <p:nvPr/>
        </p:nvCxnSpPr>
        <p:spPr>
          <a:xfrm>
            <a:off x="736847" y="1774052"/>
            <a:ext cx="106798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3">
            <a:extLst>
              <a:ext uri="{FF2B5EF4-FFF2-40B4-BE49-F238E27FC236}">
                <a16:creationId xmlns:a16="http://schemas.microsoft.com/office/drawing/2014/main" xmlns="" id="{C7411547-F84F-AD4E-B978-5B15C085DD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847" y="401358"/>
            <a:ext cx="1771238" cy="207069"/>
          </a:xfrm>
          <a:prstGeom prst="rect">
            <a:avLst/>
          </a:prstGeom>
        </p:spPr>
      </p:pic>
      <p:sp>
        <p:nvSpPr>
          <p:cNvPr id="9" name="Rectangle 8">
            <a:extLst>
              <a:ext uri="{FF2B5EF4-FFF2-40B4-BE49-F238E27FC236}">
                <a16:creationId xmlns:a16="http://schemas.microsoft.com/office/drawing/2014/main" xmlns="" id="{5283E410-D31A-9444-92E7-157646A7211B}"/>
              </a:ext>
            </a:extLst>
          </p:cNvPr>
          <p:cNvSpPr/>
          <p:nvPr/>
        </p:nvSpPr>
        <p:spPr>
          <a:xfrm>
            <a:off x="416459" y="5489613"/>
            <a:ext cx="11320612" cy="515206"/>
          </a:xfrm>
          <a:prstGeom prst="rect">
            <a:avLst/>
          </a:prstGeom>
        </p:spPr>
        <p:txBody>
          <a:bodyPr wrap="square">
            <a:spAutoFit/>
          </a:bodyPr>
          <a:lstStyle/>
          <a:p>
            <a:pPr algn="ctr">
              <a:lnSpc>
                <a:spcPct val="120000"/>
              </a:lnSpc>
            </a:pPr>
            <a:r>
              <a:rPr lang="en" sz="1200" b="1" dirty="0">
                <a:latin typeface="Arial" panose="020B0604020202020204" pitchFamily="34" charset="0"/>
                <a:cs typeface="Arial" panose="020B0604020202020204" pitchFamily="34" charset="0"/>
              </a:rPr>
              <a:t>KIA customers with Android phones tend to be men (by 46% more frequently when compared to the benchmark population). </a:t>
            </a:r>
          </a:p>
          <a:p>
            <a:pPr algn="ctr">
              <a:lnSpc>
                <a:spcPct val="120000"/>
              </a:lnSpc>
            </a:pPr>
            <a:r>
              <a:rPr lang="en" sz="1200" b="1" dirty="0">
                <a:latin typeface="Arial" panose="020B0604020202020204" pitchFamily="34" charset="0"/>
                <a:cs typeface="Arial" panose="020B0604020202020204" pitchFamily="34" charset="0"/>
              </a:rPr>
              <a:t>We registered smaller shares of people aged 18-34 and bigger shares of people aged 35-54 or 65+ when related to their benchmarks in the population.</a:t>
            </a:r>
          </a:p>
        </p:txBody>
      </p:sp>
      <p:graphicFrame>
        <p:nvGraphicFramePr>
          <p:cNvPr id="10" name="Chart 9">
            <a:extLst>
              <a:ext uri="{FF2B5EF4-FFF2-40B4-BE49-F238E27FC236}">
                <a16:creationId xmlns:a16="http://schemas.microsoft.com/office/drawing/2014/main" xmlns="" id="{0ADE1F03-8748-7B4C-83B3-376758C1BBE3}"/>
              </a:ext>
            </a:extLst>
          </p:cNvPr>
          <p:cNvGraphicFramePr/>
          <p:nvPr>
            <p:extLst>
              <p:ext uri="{D42A27DB-BD31-4B8C-83A1-F6EECF244321}">
                <p14:modId xmlns:p14="http://schemas.microsoft.com/office/powerpoint/2010/main" val="4276314947"/>
              </p:ext>
            </p:extLst>
          </p:nvPr>
        </p:nvGraphicFramePr>
        <p:xfrm>
          <a:off x="736847" y="2082970"/>
          <a:ext cx="4909189" cy="2840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xmlns="" id="{D163F9E4-71A2-D046-A1ED-92E671F5A334}"/>
              </a:ext>
            </a:extLst>
          </p:cNvPr>
          <p:cNvGraphicFramePr/>
          <p:nvPr>
            <p:extLst>
              <p:ext uri="{D42A27DB-BD31-4B8C-83A1-F6EECF244321}">
                <p14:modId xmlns:p14="http://schemas.microsoft.com/office/powerpoint/2010/main" val="1535366677"/>
              </p:ext>
            </p:extLst>
          </p:nvPr>
        </p:nvGraphicFramePr>
        <p:xfrm>
          <a:off x="6076903" y="2082969"/>
          <a:ext cx="4909189" cy="2840122"/>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xmlns="" id="{82C430E6-6641-C64E-9C0A-2A408677F261}"/>
              </a:ext>
            </a:extLst>
          </p:cNvPr>
          <p:cNvSpPr/>
          <p:nvPr/>
        </p:nvSpPr>
        <p:spPr>
          <a:xfrm>
            <a:off x="97344" y="6349744"/>
            <a:ext cx="5998656" cy="415498"/>
          </a:xfrm>
          <a:prstGeom prst="rect">
            <a:avLst/>
          </a:prstGeom>
        </p:spPr>
        <p:txBody>
          <a:bodyPr wrap="square">
            <a:spAutoFit/>
          </a:bodyPr>
          <a:lstStyle/>
          <a:p>
            <a:r>
              <a:rPr lang="pl-PL" sz="1050" i="1" dirty="0">
                <a:latin typeface="Helvetica Light" panose="020B0403020202020204" pitchFamily="34" charset="0"/>
              </a:rPr>
              <a:t>Source: Google Marketing Platform – Display &amp; Video 360 – </a:t>
            </a:r>
            <a:r>
              <a:rPr lang="pl-PL" sz="1050" i="1" dirty="0" err="1">
                <a:latin typeface="Helvetica Light" panose="020B0403020202020204" pitchFamily="34" charset="0"/>
              </a:rPr>
              <a:t>Audience</a:t>
            </a:r>
            <a:r>
              <a:rPr lang="pl-PL" sz="1050" i="1" dirty="0">
                <a:latin typeface="Helvetica Light" panose="020B0403020202020204" pitchFamily="34" charset="0"/>
              </a:rPr>
              <a:t> Profile</a:t>
            </a:r>
          </a:p>
          <a:p>
            <a:r>
              <a:rPr lang="pl-PL" sz="1050" i="1" dirty="0" err="1">
                <a:latin typeface="Helvetica Light" panose="020B0403020202020204" pitchFamily="34" charset="0"/>
              </a:rPr>
              <a:t>Sample</a:t>
            </a:r>
            <a:r>
              <a:rPr lang="pl-PL" sz="1050" i="1" dirty="0">
                <a:latin typeface="Helvetica Light" panose="020B0403020202020204" pitchFamily="34" charset="0"/>
              </a:rPr>
              <a:t> </a:t>
            </a:r>
            <a:r>
              <a:rPr lang="pl-PL" sz="1050" i="1" dirty="0" err="1">
                <a:latin typeface="Helvetica Light" panose="020B0403020202020204" pitchFamily="34" charset="0"/>
              </a:rPr>
              <a:t>size</a:t>
            </a:r>
            <a:r>
              <a:rPr lang="pl-PL" sz="1050" i="1" dirty="0">
                <a:latin typeface="Helvetica Light" panose="020B0403020202020204" pitchFamily="34" charset="0"/>
              </a:rPr>
              <a:t>: 2k UU; </a:t>
            </a:r>
            <a:r>
              <a:rPr lang="pl-PL" sz="1050" i="1" dirty="0" err="1">
                <a:latin typeface="Helvetica Light" panose="020B0403020202020204" pitchFamily="34" charset="0"/>
              </a:rPr>
              <a:t>Demographics</a:t>
            </a:r>
            <a:r>
              <a:rPr lang="pl-PL" sz="1050" i="1" dirty="0">
                <a:latin typeface="Helvetica Light" panose="020B0403020202020204" pitchFamily="34" charset="0"/>
              </a:rPr>
              <a:t> data </a:t>
            </a:r>
            <a:r>
              <a:rPr lang="en" sz="1050" i="1" dirty="0">
                <a:latin typeface="Helvetica Light" panose="020B0403020202020204" pitchFamily="34" charset="0"/>
              </a:rPr>
              <a:t>available for 80% of users</a:t>
            </a:r>
            <a:endParaRPr lang="pl-PL" sz="1050" i="1" dirty="0">
              <a:latin typeface="Helvetica Light" panose="020B0403020202020204" pitchFamily="34" charset="0"/>
            </a:endParaRPr>
          </a:p>
        </p:txBody>
      </p:sp>
      <p:cxnSp>
        <p:nvCxnSpPr>
          <p:cNvPr id="3" name="Straight Connector 2">
            <a:extLst>
              <a:ext uri="{FF2B5EF4-FFF2-40B4-BE49-F238E27FC236}">
                <a16:creationId xmlns:a16="http://schemas.microsoft.com/office/drawing/2014/main" xmlns="" id="{2502659F-B4E4-C047-BD39-0B3A34410229}"/>
              </a:ext>
            </a:extLst>
          </p:cNvPr>
          <p:cNvCxnSpPr>
            <a:cxnSpLocks/>
          </p:cNvCxnSpPr>
          <p:nvPr/>
        </p:nvCxnSpPr>
        <p:spPr>
          <a:xfrm>
            <a:off x="3355848" y="2999232"/>
            <a:ext cx="0" cy="14447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213EA1E-29C6-F142-9424-D5AE61FFC5D6}"/>
              </a:ext>
            </a:extLst>
          </p:cNvPr>
          <p:cNvCxnSpPr>
            <a:cxnSpLocks/>
          </p:cNvCxnSpPr>
          <p:nvPr/>
        </p:nvCxnSpPr>
        <p:spPr>
          <a:xfrm>
            <a:off x="7988808" y="2999232"/>
            <a:ext cx="0" cy="14447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913514"/>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6E16550D-D0BC-4457-BF6F-67B36E7D0A50}"/>
              </a:ext>
            </a:extLst>
          </p:cNvPr>
          <p:cNvSpPr txBox="1">
            <a:spLocks/>
          </p:cNvSpPr>
          <p:nvPr/>
        </p:nvSpPr>
        <p:spPr>
          <a:xfrm>
            <a:off x="736847" y="807983"/>
            <a:ext cx="10679836" cy="966069"/>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l-PL" sz="2300" dirty="0">
                <a:latin typeface="Arial" panose="020B0604020202020204" pitchFamily="34" charset="0"/>
                <a:cs typeface="Arial" panose="020B0604020202020204" pitchFamily="34" charset="0"/>
              </a:rPr>
              <a:t>KIA </a:t>
            </a:r>
            <a:r>
              <a:rPr lang="pl-PL" sz="2300" dirty="0" err="1">
                <a:latin typeface="Arial" panose="020B0604020202020204" pitchFamily="34" charset="0"/>
                <a:cs typeface="Arial" panose="020B0604020202020204" pitchFamily="34" charset="0"/>
              </a:rPr>
              <a:t>customers</a:t>
            </a:r>
            <a:r>
              <a:rPr lang="pl-PL" sz="2300" dirty="0">
                <a:latin typeface="Arial" panose="020B0604020202020204" pitchFamily="34" charset="0"/>
                <a:cs typeface="Arial" panose="020B0604020202020204" pitchFamily="34" charset="0"/>
              </a:rPr>
              <a:t>’ mobile choice: </a:t>
            </a:r>
          </a:p>
          <a:p>
            <a:pPr>
              <a:lnSpc>
                <a:spcPct val="120000"/>
              </a:lnSpc>
            </a:pPr>
            <a:r>
              <a:rPr lang="pl-PL" sz="2300" dirty="0">
                <a:latin typeface="Arial" panose="020B0604020202020204" pitchFamily="34" charset="0"/>
                <a:cs typeface="Arial" panose="020B0604020202020204" pitchFamily="34" charset="0"/>
              </a:rPr>
              <a:t>Samsung (43%), </a:t>
            </a:r>
            <a:r>
              <a:rPr lang="pl-PL" sz="2300" dirty="0" err="1">
                <a:latin typeface="Arial" panose="020B0604020202020204" pitchFamily="34" charset="0"/>
                <a:cs typeface="Arial" panose="020B0604020202020204" pitchFamily="34" charset="0"/>
              </a:rPr>
              <a:t>preferably</a:t>
            </a:r>
            <a:r>
              <a:rPr lang="pl-PL" sz="2300" dirty="0">
                <a:latin typeface="Arial" panose="020B0604020202020204" pitchFamily="34" charset="0"/>
                <a:cs typeface="Arial" panose="020B0604020202020204" pitchFamily="34" charset="0"/>
              </a:rPr>
              <a:t> Galaxy S8/S8+ (</a:t>
            </a:r>
            <a:r>
              <a:rPr lang="pl-PL" sz="2300" dirty="0" err="1">
                <a:latin typeface="Arial" panose="020B0604020202020204" pitchFamily="34" charset="0"/>
                <a:cs typeface="Arial" panose="020B0604020202020204" pitchFamily="34" charset="0"/>
              </a:rPr>
              <a:t>over</a:t>
            </a:r>
            <a:r>
              <a:rPr lang="pl-PL" sz="2300" dirty="0">
                <a:latin typeface="Arial" panose="020B0604020202020204" pitchFamily="34" charset="0"/>
                <a:cs typeface="Arial" panose="020B0604020202020204" pitchFamily="34" charset="0"/>
              </a:rPr>
              <a:t> 120 UU)</a:t>
            </a:r>
          </a:p>
        </p:txBody>
      </p:sp>
      <p:cxnSp>
        <p:nvCxnSpPr>
          <p:cNvPr id="17" name="Łącznik prosty 16">
            <a:extLst>
              <a:ext uri="{FF2B5EF4-FFF2-40B4-BE49-F238E27FC236}">
                <a16:creationId xmlns:a16="http://schemas.microsoft.com/office/drawing/2014/main" xmlns="" id="{1CECAC7E-CAF4-400D-843F-3194D2571AD8}"/>
              </a:ext>
            </a:extLst>
          </p:cNvPr>
          <p:cNvCxnSpPr>
            <a:cxnSpLocks/>
          </p:cNvCxnSpPr>
          <p:nvPr/>
        </p:nvCxnSpPr>
        <p:spPr>
          <a:xfrm>
            <a:off x="736847" y="1774052"/>
            <a:ext cx="106798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3">
            <a:extLst>
              <a:ext uri="{FF2B5EF4-FFF2-40B4-BE49-F238E27FC236}">
                <a16:creationId xmlns:a16="http://schemas.microsoft.com/office/drawing/2014/main" xmlns="" id="{C7411547-F84F-AD4E-B978-5B15C085DD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847" y="401358"/>
            <a:ext cx="1771238" cy="207069"/>
          </a:xfrm>
          <a:prstGeom prst="rect">
            <a:avLst/>
          </a:prstGeom>
        </p:spPr>
      </p:pic>
      <p:graphicFrame>
        <p:nvGraphicFramePr>
          <p:cNvPr id="3" name="Chart 2">
            <a:extLst>
              <a:ext uri="{FF2B5EF4-FFF2-40B4-BE49-F238E27FC236}">
                <a16:creationId xmlns:a16="http://schemas.microsoft.com/office/drawing/2014/main" xmlns="" id="{AAB0A2C1-F7C4-1C41-809E-62DE0E7E8641}"/>
              </a:ext>
            </a:extLst>
          </p:cNvPr>
          <p:cNvGraphicFramePr/>
          <p:nvPr>
            <p:extLst>
              <p:ext uri="{D42A27DB-BD31-4B8C-83A1-F6EECF244321}">
                <p14:modId xmlns:p14="http://schemas.microsoft.com/office/powerpoint/2010/main" val="550411432"/>
              </p:ext>
            </p:extLst>
          </p:nvPr>
        </p:nvGraphicFramePr>
        <p:xfrm>
          <a:off x="736847" y="2013197"/>
          <a:ext cx="5359153" cy="37772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xmlns="" id="{5A574CD3-2612-1547-A097-358C0683FD8D}"/>
              </a:ext>
            </a:extLst>
          </p:cNvPr>
          <p:cNvGraphicFramePr/>
          <p:nvPr>
            <p:extLst>
              <p:ext uri="{D42A27DB-BD31-4B8C-83A1-F6EECF244321}">
                <p14:modId xmlns:p14="http://schemas.microsoft.com/office/powerpoint/2010/main" val="3496537742"/>
              </p:ext>
            </p:extLst>
          </p:nvPr>
        </p:nvGraphicFramePr>
        <p:xfrm>
          <a:off x="6096000" y="1944685"/>
          <a:ext cx="4542504" cy="3845808"/>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xmlns="" id="{BC19A433-48A4-DC48-A501-9C5025AE7ED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96400" y="3265340"/>
            <a:ext cx="2305050" cy="2499416"/>
          </a:xfrm>
          <a:prstGeom prst="rect">
            <a:avLst/>
          </a:prstGeom>
        </p:spPr>
      </p:pic>
      <p:sp>
        <p:nvSpPr>
          <p:cNvPr id="9" name="Rectangle 8">
            <a:extLst>
              <a:ext uri="{FF2B5EF4-FFF2-40B4-BE49-F238E27FC236}">
                <a16:creationId xmlns:a16="http://schemas.microsoft.com/office/drawing/2014/main" xmlns="" id="{5283E410-D31A-9444-92E7-157646A7211B}"/>
              </a:ext>
            </a:extLst>
          </p:cNvPr>
          <p:cNvSpPr/>
          <p:nvPr/>
        </p:nvSpPr>
        <p:spPr>
          <a:xfrm>
            <a:off x="736847" y="6088718"/>
            <a:ext cx="10679836" cy="293607"/>
          </a:xfrm>
          <a:prstGeom prst="rect">
            <a:avLst/>
          </a:prstGeom>
        </p:spPr>
        <p:txBody>
          <a:bodyPr wrap="square">
            <a:spAutoFit/>
          </a:bodyPr>
          <a:lstStyle/>
          <a:p>
            <a:pPr algn="ctr">
              <a:lnSpc>
                <a:spcPct val="120000"/>
              </a:lnSpc>
            </a:pPr>
            <a:r>
              <a:rPr lang="en" sz="1200" b="1" dirty="0">
                <a:latin typeface="Arial" panose="020B0604020202020204" pitchFamily="34" charset="0"/>
                <a:cs typeface="Arial" panose="020B0604020202020204" pitchFamily="34" charset="0"/>
              </a:rPr>
              <a:t>KIA customers with Android phones choose mostly Samsung (43%) with Galaxy S8/S8+ series as the most popular model (over 120 users).</a:t>
            </a:r>
          </a:p>
        </p:txBody>
      </p:sp>
      <p:sp>
        <p:nvSpPr>
          <p:cNvPr id="10" name="Rectangle 9">
            <a:extLst>
              <a:ext uri="{FF2B5EF4-FFF2-40B4-BE49-F238E27FC236}">
                <a16:creationId xmlns:a16="http://schemas.microsoft.com/office/drawing/2014/main" xmlns="" id="{30850D19-6989-3241-9B3A-38CA7BB8807C}"/>
              </a:ext>
            </a:extLst>
          </p:cNvPr>
          <p:cNvSpPr/>
          <p:nvPr/>
        </p:nvSpPr>
        <p:spPr>
          <a:xfrm>
            <a:off x="97344" y="6349744"/>
            <a:ext cx="5998656" cy="415498"/>
          </a:xfrm>
          <a:prstGeom prst="rect">
            <a:avLst/>
          </a:prstGeom>
        </p:spPr>
        <p:txBody>
          <a:bodyPr wrap="square">
            <a:spAutoFit/>
          </a:bodyPr>
          <a:lstStyle/>
          <a:p>
            <a:endParaRPr lang="pl-PL" sz="1050" i="1" dirty="0">
              <a:latin typeface="Helvetica Light" panose="020B0403020202020204" pitchFamily="34" charset="0"/>
            </a:endParaRPr>
          </a:p>
          <a:p>
            <a:r>
              <a:rPr lang="pl-PL" sz="1050" i="1" dirty="0" err="1">
                <a:latin typeface="Helvetica Light" panose="020B0403020202020204" pitchFamily="34" charset="0"/>
              </a:rPr>
              <a:t>Sample</a:t>
            </a:r>
            <a:r>
              <a:rPr lang="pl-PL" sz="1050" i="1" dirty="0">
                <a:latin typeface="Helvetica Light" panose="020B0403020202020204" pitchFamily="34" charset="0"/>
              </a:rPr>
              <a:t> </a:t>
            </a:r>
            <a:r>
              <a:rPr lang="pl-PL" sz="1050" i="1" dirty="0" err="1">
                <a:latin typeface="Helvetica Light" panose="020B0403020202020204" pitchFamily="34" charset="0"/>
              </a:rPr>
              <a:t>size</a:t>
            </a:r>
            <a:r>
              <a:rPr lang="pl-PL" sz="1050" i="1" dirty="0">
                <a:latin typeface="Helvetica Light" panose="020B0403020202020204" pitchFamily="34" charset="0"/>
              </a:rPr>
              <a:t>: 2k UU</a:t>
            </a:r>
          </a:p>
        </p:txBody>
      </p:sp>
    </p:spTree>
    <p:extLst>
      <p:ext uri="{BB962C8B-B14F-4D97-AF65-F5344CB8AC3E}">
        <p14:creationId xmlns:p14="http://schemas.microsoft.com/office/powerpoint/2010/main" val="1684976332"/>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Koło">
            <a:extLst>
              <a:ext uri="{FF2B5EF4-FFF2-40B4-BE49-F238E27FC236}">
                <a16:creationId xmlns:a16="http://schemas.microsoft.com/office/drawing/2014/main" xmlns="" id="{78892478-D919-C94B-81D5-545035BC42DD}"/>
              </a:ext>
            </a:extLst>
          </p:cNvPr>
          <p:cNvSpPr/>
          <p:nvPr/>
        </p:nvSpPr>
        <p:spPr>
          <a:xfrm>
            <a:off x="4306233" y="5416766"/>
            <a:ext cx="633251" cy="633251"/>
          </a:xfrm>
          <a:prstGeom prst="ellipse">
            <a:avLst/>
          </a:prstGeom>
          <a:solidFill>
            <a:srgbClr val="1A9FDF"/>
          </a:solidFill>
          <a:ln w="12700">
            <a:miter lim="400000"/>
          </a:ln>
        </p:spPr>
        <p:txBody>
          <a:bodyPr tIns="91439" bIns="91439" anchor="ctr"/>
          <a:lstStyle/>
          <a:p>
            <a:pPr algn="ctr" defTabSz="1828800">
              <a:defRPr sz="3600">
                <a:solidFill>
                  <a:srgbClr val="000000">
                    <a:alpha val="52999"/>
                  </a:srgbClr>
                </a:solidFill>
                <a:latin typeface="Trebuchet MS"/>
                <a:ea typeface="Trebuchet MS"/>
                <a:cs typeface="Trebuchet MS"/>
                <a:sym typeface="Trebuchet MS"/>
              </a:defRPr>
            </a:pPr>
            <a:endParaRPr sz="1600" b="1">
              <a:latin typeface="Arial" panose="020B0604020202020204" pitchFamily="34" charset="0"/>
              <a:cs typeface="Arial" panose="020B0604020202020204" pitchFamily="34" charset="0"/>
            </a:endParaRPr>
          </a:p>
        </p:txBody>
      </p:sp>
      <p:sp>
        <p:nvSpPr>
          <p:cNvPr id="42" name="Koło">
            <a:extLst>
              <a:ext uri="{FF2B5EF4-FFF2-40B4-BE49-F238E27FC236}">
                <a16:creationId xmlns:a16="http://schemas.microsoft.com/office/drawing/2014/main" xmlns="" id="{9A4C7414-E1AD-9649-B30A-DFD28485B9A9}"/>
              </a:ext>
            </a:extLst>
          </p:cNvPr>
          <p:cNvSpPr/>
          <p:nvPr/>
        </p:nvSpPr>
        <p:spPr>
          <a:xfrm>
            <a:off x="4306233" y="3771850"/>
            <a:ext cx="633251" cy="633251"/>
          </a:xfrm>
          <a:prstGeom prst="ellipse">
            <a:avLst/>
          </a:prstGeom>
          <a:solidFill>
            <a:srgbClr val="1A9FDF"/>
          </a:solidFill>
          <a:ln w="12700">
            <a:miter lim="400000"/>
          </a:ln>
        </p:spPr>
        <p:txBody>
          <a:bodyPr tIns="91439" bIns="91439" anchor="ctr"/>
          <a:lstStyle/>
          <a:p>
            <a:pPr algn="ctr" defTabSz="1828800">
              <a:defRPr sz="3600">
                <a:solidFill>
                  <a:srgbClr val="000000">
                    <a:alpha val="52999"/>
                  </a:srgbClr>
                </a:solidFill>
                <a:latin typeface="Trebuchet MS"/>
                <a:ea typeface="Trebuchet MS"/>
                <a:cs typeface="Trebuchet MS"/>
                <a:sym typeface="Trebuchet MS"/>
              </a:defRPr>
            </a:pPr>
            <a:endParaRPr sz="1600" b="1">
              <a:latin typeface="Arial" panose="020B0604020202020204" pitchFamily="34" charset="0"/>
              <a:cs typeface="Arial" panose="020B0604020202020204" pitchFamily="34" charset="0"/>
            </a:endParaRPr>
          </a:p>
        </p:txBody>
      </p:sp>
      <p:sp>
        <p:nvSpPr>
          <p:cNvPr id="40" name="Koło">
            <a:extLst>
              <a:ext uri="{FF2B5EF4-FFF2-40B4-BE49-F238E27FC236}">
                <a16:creationId xmlns:a16="http://schemas.microsoft.com/office/drawing/2014/main" xmlns="" id="{88835FAD-3BE7-4942-9998-A22D32FD60A6}"/>
              </a:ext>
            </a:extLst>
          </p:cNvPr>
          <p:cNvSpPr/>
          <p:nvPr/>
        </p:nvSpPr>
        <p:spPr>
          <a:xfrm>
            <a:off x="4306233" y="2219228"/>
            <a:ext cx="633251" cy="633251"/>
          </a:xfrm>
          <a:prstGeom prst="ellipse">
            <a:avLst/>
          </a:prstGeom>
          <a:solidFill>
            <a:srgbClr val="1A9FDF"/>
          </a:solidFill>
          <a:ln w="12700">
            <a:miter lim="400000"/>
          </a:ln>
        </p:spPr>
        <p:txBody>
          <a:bodyPr tIns="91439" bIns="91439" anchor="ctr"/>
          <a:lstStyle/>
          <a:p>
            <a:pPr algn="ctr" defTabSz="1828800">
              <a:defRPr sz="3600">
                <a:solidFill>
                  <a:srgbClr val="000000">
                    <a:alpha val="52999"/>
                  </a:srgbClr>
                </a:solidFill>
                <a:latin typeface="Trebuchet MS"/>
                <a:ea typeface="Trebuchet MS"/>
                <a:cs typeface="Trebuchet MS"/>
                <a:sym typeface="Trebuchet MS"/>
              </a:defRPr>
            </a:pPr>
            <a:endParaRPr sz="1600" b="1">
              <a:latin typeface="Arial" panose="020B0604020202020204" pitchFamily="34" charset="0"/>
              <a:cs typeface="Arial" panose="020B0604020202020204" pitchFamily="34" charset="0"/>
            </a:endParaRPr>
          </a:p>
        </p:txBody>
      </p:sp>
      <p:sp>
        <p:nvSpPr>
          <p:cNvPr id="41" name="Koło">
            <a:extLst>
              <a:ext uri="{FF2B5EF4-FFF2-40B4-BE49-F238E27FC236}">
                <a16:creationId xmlns:a16="http://schemas.microsoft.com/office/drawing/2014/main" xmlns="" id="{02AEAB16-52BA-E846-A519-BC0EC39D71BD}"/>
              </a:ext>
            </a:extLst>
          </p:cNvPr>
          <p:cNvSpPr/>
          <p:nvPr/>
        </p:nvSpPr>
        <p:spPr>
          <a:xfrm>
            <a:off x="4306233" y="2981293"/>
            <a:ext cx="633251" cy="633251"/>
          </a:xfrm>
          <a:prstGeom prst="ellipse">
            <a:avLst/>
          </a:prstGeom>
          <a:solidFill>
            <a:srgbClr val="1A9FDF"/>
          </a:solidFill>
          <a:ln w="12700">
            <a:miter lim="400000"/>
          </a:ln>
        </p:spPr>
        <p:txBody>
          <a:bodyPr tIns="91439" bIns="91439" anchor="ctr"/>
          <a:lstStyle/>
          <a:p>
            <a:pPr algn="ctr" defTabSz="1828800">
              <a:defRPr sz="3600">
                <a:solidFill>
                  <a:srgbClr val="000000">
                    <a:alpha val="52999"/>
                  </a:srgbClr>
                </a:solidFill>
                <a:latin typeface="Trebuchet MS"/>
                <a:ea typeface="Trebuchet MS"/>
                <a:cs typeface="Trebuchet MS"/>
                <a:sym typeface="Trebuchet MS"/>
              </a:defRPr>
            </a:pPr>
            <a:endParaRPr sz="1600" b="1">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xmlns="" id="{6E16550D-D0BC-4457-BF6F-67B36E7D0A50}"/>
              </a:ext>
            </a:extLst>
          </p:cNvPr>
          <p:cNvSpPr txBox="1">
            <a:spLocks/>
          </p:cNvSpPr>
          <p:nvPr/>
        </p:nvSpPr>
        <p:spPr>
          <a:xfrm>
            <a:off x="736846" y="807983"/>
            <a:ext cx="10864603" cy="966069"/>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l-PL" sz="2300" dirty="0">
                <a:latin typeface="Arial" panose="020B0604020202020204" pitchFamily="34" charset="0"/>
                <a:cs typeface="Arial" panose="020B0604020202020204" pitchFamily="34" charset="0"/>
              </a:rPr>
              <a:t>KIA </a:t>
            </a:r>
            <a:r>
              <a:rPr lang="pl-PL" sz="2300" dirty="0" err="1">
                <a:latin typeface="Arial" panose="020B0604020202020204" pitchFamily="34" charset="0"/>
                <a:cs typeface="Arial" panose="020B0604020202020204" pitchFamily="34" charset="0"/>
              </a:rPr>
              <a:t>customers</a:t>
            </a:r>
            <a:r>
              <a:rPr lang="pl-PL" sz="2300" dirty="0">
                <a:latin typeface="Arial" panose="020B0604020202020204" pitchFamily="34" charset="0"/>
                <a:cs typeface="Arial" panose="020B0604020202020204" pitchFamily="34" charset="0"/>
              </a:rPr>
              <a:t>’ POI choice: </a:t>
            </a:r>
          </a:p>
          <a:p>
            <a:pPr>
              <a:lnSpc>
                <a:spcPct val="120000"/>
              </a:lnSpc>
            </a:pPr>
            <a:r>
              <a:rPr lang="pl-PL" sz="2300" dirty="0" err="1">
                <a:latin typeface="Arial" panose="020B0604020202020204" pitchFamily="34" charset="0"/>
                <a:cs typeface="Arial" panose="020B0604020202020204" pitchFamily="34" charset="0"/>
              </a:rPr>
              <a:t>highest</a:t>
            </a:r>
            <a:r>
              <a:rPr lang="pl-PL" sz="2300" dirty="0">
                <a:latin typeface="Arial" panose="020B0604020202020204" pitchFamily="34" charset="0"/>
                <a:cs typeface="Arial" panose="020B0604020202020204" pitchFamily="34" charset="0"/>
              </a:rPr>
              <a:t> </a:t>
            </a:r>
            <a:r>
              <a:rPr lang="pl-PL" sz="2300" dirty="0" err="1">
                <a:latin typeface="Arial" panose="020B0604020202020204" pitchFamily="34" charset="0"/>
                <a:cs typeface="Arial" panose="020B0604020202020204" pitchFamily="34" charset="0"/>
              </a:rPr>
              <a:t>affinities</a:t>
            </a:r>
            <a:r>
              <a:rPr lang="pl-PL" sz="2300" dirty="0">
                <a:latin typeface="Arial" panose="020B0604020202020204" pitchFamily="34" charset="0"/>
                <a:cs typeface="Arial" panose="020B0604020202020204" pitchFamily="34" charset="0"/>
              </a:rPr>
              <a:t> for </a:t>
            </a:r>
            <a:r>
              <a:rPr lang="pl-PL" sz="2300" b="1" i="1" dirty="0" err="1">
                <a:latin typeface="Arial" panose="020B0604020202020204" pitchFamily="34" charset="0"/>
                <a:cs typeface="Arial" panose="020B0604020202020204" pitchFamily="34" charset="0"/>
              </a:rPr>
              <a:t>fuel</a:t>
            </a:r>
            <a:r>
              <a:rPr lang="pl-PL" sz="2300" dirty="0">
                <a:latin typeface="Arial" panose="020B0604020202020204" pitchFamily="34" charset="0"/>
                <a:cs typeface="Arial" panose="020B0604020202020204" pitchFamily="34" charset="0"/>
              </a:rPr>
              <a:t> (Shell: 157) and </a:t>
            </a:r>
            <a:r>
              <a:rPr lang="pl-PL" sz="2300" b="1" i="1" dirty="0" err="1">
                <a:latin typeface="Arial" panose="020B0604020202020204" pitchFamily="34" charset="0"/>
                <a:cs typeface="Arial" panose="020B0604020202020204" pitchFamily="34" charset="0"/>
              </a:rPr>
              <a:t>doityourself</a:t>
            </a:r>
            <a:r>
              <a:rPr lang="pl-PL" sz="2300" dirty="0">
                <a:latin typeface="Arial" panose="020B0604020202020204" pitchFamily="34" charset="0"/>
                <a:cs typeface="Arial" panose="020B0604020202020204" pitchFamily="34" charset="0"/>
              </a:rPr>
              <a:t> (</a:t>
            </a:r>
            <a:r>
              <a:rPr lang="pl-PL" sz="2300" dirty="0" err="1">
                <a:latin typeface="Arial" panose="020B0604020202020204" pitchFamily="34" charset="0"/>
                <a:cs typeface="Arial" panose="020B0604020202020204" pitchFamily="34" charset="0"/>
              </a:rPr>
              <a:t>Castorama</a:t>
            </a:r>
            <a:r>
              <a:rPr lang="pl-PL" sz="2300" dirty="0">
                <a:latin typeface="Arial" panose="020B0604020202020204" pitchFamily="34" charset="0"/>
                <a:cs typeface="Arial" panose="020B0604020202020204" pitchFamily="34" charset="0"/>
              </a:rPr>
              <a:t>: 130)</a:t>
            </a:r>
          </a:p>
        </p:txBody>
      </p:sp>
      <p:cxnSp>
        <p:nvCxnSpPr>
          <p:cNvPr id="17" name="Łącznik prosty 16">
            <a:extLst>
              <a:ext uri="{FF2B5EF4-FFF2-40B4-BE49-F238E27FC236}">
                <a16:creationId xmlns:a16="http://schemas.microsoft.com/office/drawing/2014/main" xmlns="" id="{1CECAC7E-CAF4-400D-843F-3194D2571AD8}"/>
              </a:ext>
            </a:extLst>
          </p:cNvPr>
          <p:cNvCxnSpPr>
            <a:cxnSpLocks/>
          </p:cNvCxnSpPr>
          <p:nvPr/>
        </p:nvCxnSpPr>
        <p:spPr>
          <a:xfrm>
            <a:off x="736847" y="1774052"/>
            <a:ext cx="106798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3">
            <a:extLst>
              <a:ext uri="{FF2B5EF4-FFF2-40B4-BE49-F238E27FC236}">
                <a16:creationId xmlns:a16="http://schemas.microsoft.com/office/drawing/2014/main" xmlns="" id="{C7411547-F84F-AD4E-B978-5B15C085DD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847" y="401358"/>
            <a:ext cx="1771238" cy="207069"/>
          </a:xfrm>
          <a:prstGeom prst="rect">
            <a:avLst/>
          </a:prstGeom>
        </p:spPr>
      </p:pic>
      <p:sp>
        <p:nvSpPr>
          <p:cNvPr id="58" name="Rectangle 57">
            <a:extLst>
              <a:ext uri="{FF2B5EF4-FFF2-40B4-BE49-F238E27FC236}">
                <a16:creationId xmlns:a16="http://schemas.microsoft.com/office/drawing/2014/main" xmlns="" id="{0929C756-CB11-F243-9D59-E0AE2082B686}"/>
              </a:ext>
            </a:extLst>
          </p:cNvPr>
          <p:cNvSpPr/>
          <p:nvPr/>
        </p:nvSpPr>
        <p:spPr>
          <a:xfrm>
            <a:off x="829229" y="6174242"/>
            <a:ext cx="10679836" cy="479940"/>
          </a:xfrm>
          <a:prstGeom prst="rect">
            <a:avLst/>
          </a:prstGeom>
        </p:spPr>
        <p:txBody>
          <a:bodyPr wrap="square">
            <a:spAutoFit/>
          </a:bodyPr>
          <a:lstStyle/>
          <a:p>
            <a:pPr algn="ctr">
              <a:lnSpc>
                <a:spcPct val="120000"/>
              </a:lnSpc>
            </a:pPr>
            <a:r>
              <a:rPr lang="en" sz="1100" b="1" dirty="0">
                <a:latin typeface="Arial" panose="020B0604020202020204" pitchFamily="34" charset="0"/>
                <a:cs typeface="Arial" panose="020B0604020202020204" pitchFamily="34" charset="0"/>
              </a:rPr>
              <a:t>Customers who visited KIA POS show highest affinities for visiting POIs of the fuel category (I. 113-157) within the same month. Among the top 10 most visited branded POIs Castorama and Leroy Merlin represent the highest affinity (I. 130 and 108) with other 8 brands being underrepresented.</a:t>
            </a:r>
          </a:p>
        </p:txBody>
      </p:sp>
      <p:sp>
        <p:nvSpPr>
          <p:cNvPr id="61" name="Rectangle 60">
            <a:extLst>
              <a:ext uri="{FF2B5EF4-FFF2-40B4-BE49-F238E27FC236}">
                <a16:creationId xmlns:a16="http://schemas.microsoft.com/office/drawing/2014/main" xmlns="" id="{23526E29-3DDC-BC4A-B04F-2AB2C486054E}"/>
              </a:ext>
            </a:extLst>
          </p:cNvPr>
          <p:cNvSpPr/>
          <p:nvPr/>
        </p:nvSpPr>
        <p:spPr>
          <a:xfrm>
            <a:off x="1542875" y="1851017"/>
            <a:ext cx="3766609" cy="369332"/>
          </a:xfrm>
          <a:prstGeom prst="rect">
            <a:avLst/>
          </a:prstGeom>
        </p:spPr>
        <p:txBody>
          <a:bodyPr wrap="none">
            <a:spAutoFit/>
          </a:bodyPr>
          <a:lstStyle/>
          <a:p>
            <a:r>
              <a:rPr lang="pl-PL" b="1" dirty="0">
                <a:solidFill>
                  <a:srgbClr val="000000"/>
                </a:solidFill>
                <a:latin typeface="Calibri" panose="020F0502020204030204" pitchFamily="34" charset="0"/>
              </a:rPr>
              <a:t>TOP </a:t>
            </a:r>
            <a:r>
              <a:rPr lang="pl-PL" b="1" dirty="0" err="1">
                <a:solidFill>
                  <a:srgbClr val="000000"/>
                </a:solidFill>
                <a:latin typeface="Calibri" panose="020F0502020204030204" pitchFamily="34" charset="0"/>
              </a:rPr>
              <a:t>affinity</a:t>
            </a:r>
            <a:r>
              <a:rPr lang="pl-PL" b="1" dirty="0">
                <a:solidFill>
                  <a:srgbClr val="000000"/>
                </a:solidFill>
                <a:latin typeface="Calibri" panose="020F0502020204030204" pitchFamily="34" charset="0"/>
              </a:rPr>
              <a:t> POI </a:t>
            </a:r>
            <a:r>
              <a:rPr lang="pl-PL" b="1" dirty="0" err="1">
                <a:solidFill>
                  <a:srgbClr val="000000"/>
                </a:solidFill>
                <a:latin typeface="Calibri" panose="020F0502020204030204" pitchFamily="34" charset="0"/>
              </a:rPr>
              <a:t>category</a:t>
            </a:r>
            <a:r>
              <a:rPr lang="pl-PL" b="1" dirty="0">
                <a:solidFill>
                  <a:srgbClr val="000000"/>
                </a:solidFill>
                <a:latin typeface="Calibri" panose="020F0502020204030204" pitchFamily="34" charset="0"/>
              </a:rPr>
              <a:t>: </a:t>
            </a:r>
            <a:r>
              <a:rPr lang="pl-PL" b="1" dirty="0" err="1">
                <a:solidFill>
                  <a:srgbClr val="000000"/>
                </a:solidFill>
                <a:latin typeface="Calibri" panose="020F0502020204030204" pitchFamily="34" charset="0"/>
              </a:rPr>
              <a:t>fuel</a:t>
            </a:r>
            <a:r>
              <a:rPr lang="pl-PL" b="1" dirty="0">
                <a:solidFill>
                  <a:srgbClr val="000000"/>
                </a:solidFill>
                <a:latin typeface="Calibri" panose="020F0502020204030204" pitchFamily="34" charset="0"/>
              </a:rPr>
              <a:t> </a:t>
            </a:r>
            <a:r>
              <a:rPr lang="pl-PL" b="1" dirty="0" err="1">
                <a:solidFill>
                  <a:srgbClr val="000000"/>
                </a:solidFill>
                <a:latin typeface="Calibri" panose="020F0502020204030204" pitchFamily="34" charset="0"/>
              </a:rPr>
              <a:t>brands</a:t>
            </a:r>
            <a:endParaRPr lang="pl-PL" dirty="0"/>
          </a:p>
        </p:txBody>
      </p:sp>
      <p:sp>
        <p:nvSpPr>
          <p:cNvPr id="62" name="Rectangle 61">
            <a:extLst>
              <a:ext uri="{FF2B5EF4-FFF2-40B4-BE49-F238E27FC236}">
                <a16:creationId xmlns:a16="http://schemas.microsoft.com/office/drawing/2014/main" xmlns="" id="{BDC412D8-D47E-3649-86F4-506A1AD5F27F}"/>
              </a:ext>
            </a:extLst>
          </p:cNvPr>
          <p:cNvSpPr/>
          <p:nvPr/>
        </p:nvSpPr>
        <p:spPr>
          <a:xfrm>
            <a:off x="7761091" y="1851017"/>
            <a:ext cx="2637582" cy="369332"/>
          </a:xfrm>
          <a:prstGeom prst="rect">
            <a:avLst/>
          </a:prstGeom>
        </p:spPr>
        <p:txBody>
          <a:bodyPr wrap="none">
            <a:spAutoFit/>
          </a:bodyPr>
          <a:lstStyle/>
          <a:p>
            <a:r>
              <a:rPr lang="pl-PL" b="1" dirty="0">
                <a:solidFill>
                  <a:srgbClr val="000000"/>
                </a:solidFill>
                <a:latin typeface="Calibri" panose="020F0502020204030204" pitchFamily="34" charset="0"/>
              </a:rPr>
              <a:t>TOP 10 </a:t>
            </a:r>
            <a:r>
              <a:rPr lang="pl-PL" b="1" dirty="0" err="1">
                <a:solidFill>
                  <a:srgbClr val="000000"/>
                </a:solidFill>
                <a:latin typeface="Calibri" panose="020F0502020204030204" pitchFamily="34" charset="0"/>
              </a:rPr>
              <a:t>visited</a:t>
            </a:r>
            <a:r>
              <a:rPr lang="pl-PL" b="1" dirty="0">
                <a:solidFill>
                  <a:srgbClr val="000000"/>
                </a:solidFill>
                <a:latin typeface="Calibri" panose="020F0502020204030204" pitchFamily="34" charset="0"/>
              </a:rPr>
              <a:t> POI </a:t>
            </a:r>
            <a:r>
              <a:rPr lang="pl-PL" b="1" dirty="0" err="1">
                <a:solidFill>
                  <a:srgbClr val="000000"/>
                </a:solidFill>
                <a:latin typeface="Calibri" panose="020F0502020204030204" pitchFamily="34" charset="0"/>
              </a:rPr>
              <a:t>brands</a:t>
            </a:r>
            <a:endParaRPr lang="pl-PL" dirty="0"/>
          </a:p>
        </p:txBody>
      </p:sp>
      <p:sp>
        <p:nvSpPr>
          <p:cNvPr id="11" name="Rectangle 10">
            <a:extLst>
              <a:ext uri="{FF2B5EF4-FFF2-40B4-BE49-F238E27FC236}">
                <a16:creationId xmlns:a16="http://schemas.microsoft.com/office/drawing/2014/main" xmlns="" id="{20B43CCE-D70A-B14B-BF1E-DFC2B704B4DE}"/>
              </a:ext>
            </a:extLst>
          </p:cNvPr>
          <p:cNvSpPr/>
          <p:nvPr/>
        </p:nvSpPr>
        <p:spPr>
          <a:xfrm>
            <a:off x="97344" y="6349744"/>
            <a:ext cx="5998656" cy="415498"/>
          </a:xfrm>
          <a:prstGeom prst="rect">
            <a:avLst/>
          </a:prstGeom>
        </p:spPr>
        <p:txBody>
          <a:bodyPr wrap="square">
            <a:spAutoFit/>
          </a:bodyPr>
          <a:lstStyle/>
          <a:p>
            <a:endParaRPr lang="pl-PL" sz="1050" i="1" dirty="0">
              <a:latin typeface="Helvetica Light" panose="020B0403020202020204" pitchFamily="34" charset="0"/>
            </a:endParaRPr>
          </a:p>
          <a:p>
            <a:r>
              <a:rPr lang="pl-PL" sz="1050" i="1" dirty="0" err="1">
                <a:latin typeface="Helvetica Light" panose="020B0403020202020204" pitchFamily="34" charset="0"/>
              </a:rPr>
              <a:t>Sample</a:t>
            </a:r>
            <a:r>
              <a:rPr lang="pl-PL" sz="1050" i="1" dirty="0">
                <a:latin typeface="Helvetica Light" panose="020B0403020202020204" pitchFamily="34" charset="0"/>
              </a:rPr>
              <a:t> </a:t>
            </a:r>
            <a:r>
              <a:rPr lang="pl-PL" sz="1050" i="1" dirty="0" err="1">
                <a:latin typeface="Helvetica Light" panose="020B0403020202020204" pitchFamily="34" charset="0"/>
              </a:rPr>
              <a:t>size</a:t>
            </a:r>
            <a:r>
              <a:rPr lang="pl-PL" sz="1050" i="1" dirty="0">
                <a:latin typeface="Helvetica Light" panose="020B0403020202020204" pitchFamily="34" charset="0"/>
              </a:rPr>
              <a:t>: 2k UU</a:t>
            </a:r>
          </a:p>
        </p:txBody>
      </p:sp>
      <p:sp>
        <p:nvSpPr>
          <p:cNvPr id="12" name="1.">
            <a:extLst>
              <a:ext uri="{FF2B5EF4-FFF2-40B4-BE49-F238E27FC236}">
                <a16:creationId xmlns:a16="http://schemas.microsoft.com/office/drawing/2014/main" xmlns="" id="{4B4FC9F3-2A42-6440-9FEF-1EA83E3BE9C8}"/>
              </a:ext>
            </a:extLst>
          </p:cNvPr>
          <p:cNvSpPr txBox="1"/>
          <p:nvPr/>
        </p:nvSpPr>
        <p:spPr>
          <a:xfrm>
            <a:off x="1556014" y="2288298"/>
            <a:ext cx="361797" cy="390491"/>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4700">
                <a:solidFill>
                  <a:srgbClr val="2BE22B"/>
                </a:solidFill>
                <a:latin typeface="Graphik"/>
                <a:ea typeface="Graphik"/>
                <a:cs typeface="Graphik"/>
                <a:sym typeface="Graphik"/>
              </a:defRPr>
            </a:lvl1pPr>
          </a:lstStyle>
          <a:p>
            <a:r>
              <a:rPr sz="1600" b="1" dirty="0">
                <a:solidFill>
                  <a:srgbClr val="1A9FDF"/>
                </a:solidFill>
                <a:latin typeface="Arial" panose="020B0604020202020204" pitchFamily="34" charset="0"/>
                <a:cs typeface="Arial" panose="020B0604020202020204" pitchFamily="34" charset="0"/>
              </a:rPr>
              <a:t>1.</a:t>
            </a:r>
          </a:p>
        </p:txBody>
      </p:sp>
      <p:sp>
        <p:nvSpPr>
          <p:cNvPr id="14" name="2.">
            <a:extLst>
              <a:ext uri="{FF2B5EF4-FFF2-40B4-BE49-F238E27FC236}">
                <a16:creationId xmlns:a16="http://schemas.microsoft.com/office/drawing/2014/main" xmlns="" id="{037DCA28-9BB2-B844-9A62-8DC367EFDC27}"/>
              </a:ext>
            </a:extLst>
          </p:cNvPr>
          <p:cNvSpPr txBox="1"/>
          <p:nvPr/>
        </p:nvSpPr>
        <p:spPr>
          <a:xfrm>
            <a:off x="1542875" y="3084275"/>
            <a:ext cx="361797" cy="390491"/>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4700">
                <a:solidFill>
                  <a:srgbClr val="2BE22B"/>
                </a:solidFill>
                <a:latin typeface="Graphik"/>
                <a:ea typeface="Graphik"/>
                <a:cs typeface="Graphik"/>
                <a:sym typeface="Graphik"/>
              </a:defRPr>
            </a:lvl1pPr>
          </a:lstStyle>
          <a:p>
            <a:r>
              <a:rPr sz="1600" b="1">
                <a:solidFill>
                  <a:srgbClr val="1A9FDF"/>
                </a:solidFill>
                <a:latin typeface="Arial" panose="020B0604020202020204" pitchFamily="34" charset="0"/>
                <a:cs typeface="Arial" panose="020B0604020202020204" pitchFamily="34" charset="0"/>
              </a:rPr>
              <a:t>2.</a:t>
            </a:r>
          </a:p>
        </p:txBody>
      </p:sp>
      <p:sp>
        <p:nvSpPr>
          <p:cNvPr id="15" name="3.">
            <a:extLst>
              <a:ext uri="{FF2B5EF4-FFF2-40B4-BE49-F238E27FC236}">
                <a16:creationId xmlns:a16="http://schemas.microsoft.com/office/drawing/2014/main" xmlns="" id="{44449771-D1D9-C24B-9590-06EF0C380A63}"/>
              </a:ext>
            </a:extLst>
          </p:cNvPr>
          <p:cNvSpPr txBox="1"/>
          <p:nvPr/>
        </p:nvSpPr>
        <p:spPr>
          <a:xfrm>
            <a:off x="1556013" y="3884992"/>
            <a:ext cx="361797" cy="390491"/>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4700">
                <a:solidFill>
                  <a:srgbClr val="2BE22B"/>
                </a:solidFill>
                <a:latin typeface="Graphik"/>
                <a:ea typeface="Graphik"/>
                <a:cs typeface="Graphik"/>
                <a:sym typeface="Graphik"/>
              </a:defRPr>
            </a:lvl1pPr>
          </a:lstStyle>
          <a:p>
            <a:r>
              <a:rPr sz="1600" b="1" dirty="0">
                <a:solidFill>
                  <a:srgbClr val="1A9FDF"/>
                </a:solidFill>
                <a:latin typeface="Arial" panose="020B0604020202020204" pitchFamily="34" charset="0"/>
                <a:cs typeface="Arial" panose="020B0604020202020204" pitchFamily="34" charset="0"/>
              </a:rPr>
              <a:t>3.</a:t>
            </a:r>
          </a:p>
        </p:txBody>
      </p:sp>
      <p:sp>
        <p:nvSpPr>
          <p:cNvPr id="16" name="4.">
            <a:extLst>
              <a:ext uri="{FF2B5EF4-FFF2-40B4-BE49-F238E27FC236}">
                <a16:creationId xmlns:a16="http://schemas.microsoft.com/office/drawing/2014/main" xmlns="" id="{9041F14C-C398-1549-9570-5D0F8CAFB796}"/>
              </a:ext>
            </a:extLst>
          </p:cNvPr>
          <p:cNvSpPr txBox="1"/>
          <p:nvPr/>
        </p:nvSpPr>
        <p:spPr>
          <a:xfrm>
            <a:off x="1556013" y="4680969"/>
            <a:ext cx="361797" cy="390491"/>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4700">
                <a:solidFill>
                  <a:srgbClr val="2BE22B"/>
                </a:solidFill>
                <a:latin typeface="Graphik"/>
                <a:ea typeface="Graphik"/>
                <a:cs typeface="Graphik"/>
                <a:sym typeface="Graphik"/>
              </a:defRPr>
            </a:lvl1pPr>
          </a:lstStyle>
          <a:p>
            <a:r>
              <a:rPr sz="1600" b="1" dirty="0">
                <a:solidFill>
                  <a:srgbClr val="1A9FDF"/>
                </a:solidFill>
                <a:latin typeface="Arial" panose="020B0604020202020204" pitchFamily="34" charset="0"/>
                <a:cs typeface="Arial" panose="020B0604020202020204" pitchFamily="34" charset="0"/>
              </a:rPr>
              <a:t>4.</a:t>
            </a:r>
          </a:p>
        </p:txBody>
      </p:sp>
      <p:grpSp>
        <p:nvGrpSpPr>
          <p:cNvPr id="19" name="Grupuj">
            <a:extLst>
              <a:ext uri="{FF2B5EF4-FFF2-40B4-BE49-F238E27FC236}">
                <a16:creationId xmlns:a16="http://schemas.microsoft.com/office/drawing/2014/main" xmlns="" id="{801AE07A-DABF-904C-B5F1-DE4F6A25DB92}"/>
              </a:ext>
            </a:extLst>
          </p:cNvPr>
          <p:cNvGrpSpPr/>
          <p:nvPr/>
        </p:nvGrpSpPr>
        <p:grpSpPr>
          <a:xfrm>
            <a:off x="1833390" y="5591114"/>
            <a:ext cx="1460206" cy="246809"/>
            <a:chOff x="0" y="0"/>
            <a:chExt cx="2600452" cy="439536"/>
          </a:xfrm>
        </p:grpSpPr>
        <p:pic>
          <p:nvPicPr>
            <p:cNvPr id="20" name="Obrazek" descr="Obrazek">
              <a:extLst>
                <a:ext uri="{FF2B5EF4-FFF2-40B4-BE49-F238E27FC236}">
                  <a16:creationId xmlns:a16="http://schemas.microsoft.com/office/drawing/2014/main" xmlns="" id="{8B81B69F-3F0C-E041-9AA6-C12306A7B80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44278" y="0"/>
              <a:ext cx="1556175" cy="428921"/>
            </a:xfrm>
            <a:prstGeom prst="rect">
              <a:avLst/>
            </a:prstGeom>
            <a:ln w="12700" cap="flat">
              <a:noFill/>
              <a:miter lim="400000"/>
            </a:ln>
            <a:effectLst/>
          </p:spPr>
        </p:pic>
        <p:pic>
          <p:nvPicPr>
            <p:cNvPr id="21" name="Obrazek" descr="Obrazek">
              <a:extLst>
                <a:ext uri="{FF2B5EF4-FFF2-40B4-BE49-F238E27FC236}">
                  <a16:creationId xmlns:a16="http://schemas.microsoft.com/office/drawing/2014/main" xmlns="" id="{7F50DE6F-10F2-214A-8B29-1AAE2A36E07B}"/>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3187"/>
              <a:ext cx="1031247" cy="436350"/>
            </a:xfrm>
            <a:prstGeom prst="rect">
              <a:avLst/>
            </a:prstGeom>
            <a:ln w="12700" cap="flat">
              <a:noFill/>
              <a:miter lim="400000"/>
            </a:ln>
            <a:effectLst/>
          </p:spPr>
        </p:pic>
      </p:grpSp>
      <p:sp>
        <p:nvSpPr>
          <p:cNvPr id="23" name="23%">
            <a:extLst>
              <a:ext uri="{FF2B5EF4-FFF2-40B4-BE49-F238E27FC236}">
                <a16:creationId xmlns:a16="http://schemas.microsoft.com/office/drawing/2014/main" xmlns="" id="{C4CBB5B3-6448-E549-A437-55D8E609794A}"/>
              </a:ext>
            </a:extLst>
          </p:cNvPr>
          <p:cNvSpPr txBox="1"/>
          <p:nvPr/>
        </p:nvSpPr>
        <p:spPr>
          <a:xfrm>
            <a:off x="4225986" y="2278825"/>
            <a:ext cx="793744" cy="471409"/>
          </a:xfrm>
          <a:prstGeom prst="rect">
            <a:avLst/>
          </a:prstGeom>
          <a:ln w="12700">
            <a:miter lim="400000"/>
          </a:ln>
          <a:extLst>
            <a:ext uri="{C572A759-6A51-4108-AA02-DFA0A04FC94B}">
              <ma14:wrappingTextBoxFlag xmlns:ma14="http://schemas.microsoft.com/office/mac/drawingml/2011/main" val="1"/>
            </a:ext>
          </a:extLst>
        </p:spPr>
        <p:txBody>
          <a:bodyPr wrap="square" tIns="91439" bIns="91439">
            <a:spAutoFit/>
          </a:bodyPr>
          <a:lstStyle>
            <a:lvl1pPr>
              <a:lnSpc>
                <a:spcPct val="130000"/>
              </a:lnSpc>
              <a:defRPr sz="3600" b="1">
                <a:solidFill>
                  <a:srgbClr val="FFFFFF"/>
                </a:solidFill>
                <a:latin typeface="Graphik"/>
                <a:ea typeface="Graphik"/>
                <a:cs typeface="Graphik"/>
                <a:sym typeface="Graphik"/>
              </a:defRPr>
            </a:lvl1pPr>
          </a:lstStyle>
          <a:p>
            <a:pPr algn="ctr"/>
            <a:r>
              <a:rPr lang="pl-PL" sz="1600" dirty="0">
                <a:latin typeface="Arial" panose="020B0604020202020204" pitchFamily="34" charset="0"/>
                <a:cs typeface="Arial" panose="020B0604020202020204" pitchFamily="34" charset="0"/>
              </a:rPr>
              <a:t>157</a:t>
            </a:r>
            <a:endParaRPr sz="1600" dirty="0">
              <a:latin typeface="Arial" panose="020B0604020202020204" pitchFamily="34" charset="0"/>
              <a:cs typeface="Arial" panose="020B0604020202020204" pitchFamily="34" charset="0"/>
            </a:endParaRPr>
          </a:p>
        </p:txBody>
      </p:sp>
      <p:pic>
        <p:nvPicPr>
          <p:cNvPr id="24" name="Obrazek" descr="Obrazek">
            <a:extLst>
              <a:ext uri="{FF2B5EF4-FFF2-40B4-BE49-F238E27FC236}">
                <a16:creationId xmlns:a16="http://schemas.microsoft.com/office/drawing/2014/main" xmlns="" id="{B352B8CA-983C-4B4C-987F-538EED96FAD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028547" y="2987424"/>
            <a:ext cx="852203" cy="557166"/>
          </a:xfrm>
          <a:prstGeom prst="rect">
            <a:avLst/>
          </a:prstGeom>
          <a:ln w="12700">
            <a:miter lim="400000"/>
          </a:ln>
        </p:spPr>
      </p:pic>
      <p:sp>
        <p:nvSpPr>
          <p:cNvPr id="26" name="22%">
            <a:extLst>
              <a:ext uri="{FF2B5EF4-FFF2-40B4-BE49-F238E27FC236}">
                <a16:creationId xmlns:a16="http://schemas.microsoft.com/office/drawing/2014/main" xmlns="" id="{BD384B8C-5A2A-EB4C-B51C-C26C5571A3E5}"/>
              </a:ext>
            </a:extLst>
          </p:cNvPr>
          <p:cNvSpPr txBox="1"/>
          <p:nvPr/>
        </p:nvSpPr>
        <p:spPr>
          <a:xfrm>
            <a:off x="4349167" y="3047120"/>
            <a:ext cx="547382" cy="471409"/>
          </a:xfrm>
          <a:prstGeom prst="rect">
            <a:avLst/>
          </a:prstGeom>
          <a:ln w="12700">
            <a:miter lim="400000"/>
          </a:ln>
          <a:extLst>
            <a:ext uri="{C572A759-6A51-4108-AA02-DFA0A04FC94B}">
              <ma14:wrappingTextBoxFlag xmlns:ma14="http://schemas.microsoft.com/office/mac/drawingml/2011/main" val="1"/>
            </a:ext>
          </a:extLst>
        </p:spPr>
        <p:txBody>
          <a:bodyPr wrap="square" tIns="91439" bIns="91439">
            <a:spAutoFit/>
          </a:bodyPr>
          <a:lstStyle>
            <a:lvl1pPr>
              <a:lnSpc>
                <a:spcPct val="130000"/>
              </a:lnSpc>
              <a:defRPr sz="3600" b="1">
                <a:solidFill>
                  <a:srgbClr val="FFFFFF"/>
                </a:solidFill>
                <a:latin typeface="Graphik"/>
                <a:ea typeface="Graphik"/>
                <a:cs typeface="Graphik"/>
                <a:sym typeface="Graphik"/>
              </a:defRPr>
            </a:lvl1pPr>
          </a:lstStyle>
          <a:p>
            <a:pPr algn="ctr"/>
            <a:r>
              <a:rPr lang="pl-PL" sz="1600" dirty="0">
                <a:latin typeface="Arial" panose="020B0604020202020204" pitchFamily="34" charset="0"/>
                <a:cs typeface="Arial" panose="020B0604020202020204" pitchFamily="34" charset="0"/>
              </a:rPr>
              <a:t>132</a:t>
            </a:r>
          </a:p>
        </p:txBody>
      </p:sp>
      <p:pic>
        <p:nvPicPr>
          <p:cNvPr id="27" name="Obrazek" descr="Obrazek">
            <a:extLst>
              <a:ext uri="{FF2B5EF4-FFF2-40B4-BE49-F238E27FC236}">
                <a16:creationId xmlns:a16="http://schemas.microsoft.com/office/drawing/2014/main" xmlns="" id="{E34AE5EF-520E-664A-8DE0-7DD5582ADC3B}"/>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031723" y="2320119"/>
            <a:ext cx="1250460" cy="358670"/>
          </a:xfrm>
          <a:prstGeom prst="rect">
            <a:avLst/>
          </a:prstGeom>
          <a:ln w="12700">
            <a:miter lim="400000"/>
          </a:ln>
        </p:spPr>
      </p:pic>
      <p:sp>
        <p:nvSpPr>
          <p:cNvPr id="29" name="21%">
            <a:extLst>
              <a:ext uri="{FF2B5EF4-FFF2-40B4-BE49-F238E27FC236}">
                <a16:creationId xmlns:a16="http://schemas.microsoft.com/office/drawing/2014/main" xmlns="" id="{B3465712-FDE8-9F41-A722-DA84684A2FAE}"/>
              </a:ext>
            </a:extLst>
          </p:cNvPr>
          <p:cNvSpPr txBox="1"/>
          <p:nvPr/>
        </p:nvSpPr>
        <p:spPr>
          <a:xfrm>
            <a:off x="4349167" y="3833627"/>
            <a:ext cx="547382" cy="471409"/>
          </a:xfrm>
          <a:prstGeom prst="rect">
            <a:avLst/>
          </a:prstGeom>
          <a:ln w="12700">
            <a:miter lim="400000"/>
          </a:ln>
          <a:extLst>
            <a:ext uri="{C572A759-6A51-4108-AA02-DFA0A04FC94B}">
              <ma14:wrappingTextBoxFlag xmlns:ma14="http://schemas.microsoft.com/office/mac/drawingml/2011/main" val="1"/>
            </a:ext>
          </a:extLst>
        </p:spPr>
        <p:txBody>
          <a:bodyPr wrap="square" tIns="91439" bIns="91439">
            <a:spAutoFit/>
          </a:bodyPr>
          <a:lstStyle>
            <a:lvl1pPr>
              <a:lnSpc>
                <a:spcPct val="130000"/>
              </a:lnSpc>
              <a:defRPr sz="3600" b="1">
                <a:solidFill>
                  <a:srgbClr val="FFFFFF"/>
                </a:solidFill>
                <a:latin typeface="Graphik"/>
                <a:ea typeface="Graphik"/>
                <a:cs typeface="Graphik"/>
                <a:sym typeface="Graphik"/>
              </a:defRPr>
            </a:lvl1pPr>
          </a:lstStyle>
          <a:p>
            <a:pPr algn="ctr"/>
            <a:r>
              <a:rPr lang="pl-PL" sz="1600" dirty="0">
                <a:latin typeface="Arial" panose="020B0604020202020204" pitchFamily="34" charset="0"/>
                <a:cs typeface="Arial" panose="020B0604020202020204" pitchFamily="34" charset="0"/>
              </a:rPr>
              <a:t>131</a:t>
            </a:r>
            <a:endParaRPr sz="1600" dirty="0">
              <a:latin typeface="Arial" panose="020B0604020202020204" pitchFamily="34" charset="0"/>
              <a:cs typeface="Arial" panose="020B0604020202020204" pitchFamily="34" charset="0"/>
            </a:endParaRPr>
          </a:p>
        </p:txBody>
      </p:sp>
      <p:pic>
        <p:nvPicPr>
          <p:cNvPr id="30" name="Obrazek" descr="Obrazek">
            <a:extLst>
              <a:ext uri="{FF2B5EF4-FFF2-40B4-BE49-F238E27FC236}">
                <a16:creationId xmlns:a16="http://schemas.microsoft.com/office/drawing/2014/main" xmlns="" id="{41CD04D6-DCD9-C443-A1D8-204C0E612417}"/>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2118487" y="4643774"/>
            <a:ext cx="996284" cy="406992"/>
          </a:xfrm>
          <a:prstGeom prst="rect">
            <a:avLst/>
          </a:prstGeom>
          <a:ln w="12700">
            <a:miter lim="400000"/>
          </a:ln>
        </p:spPr>
      </p:pic>
      <p:sp>
        <p:nvSpPr>
          <p:cNvPr id="31" name="Koło">
            <a:extLst>
              <a:ext uri="{FF2B5EF4-FFF2-40B4-BE49-F238E27FC236}">
                <a16:creationId xmlns:a16="http://schemas.microsoft.com/office/drawing/2014/main" xmlns="" id="{CD1213DD-E504-CF40-84E8-A6AB340F5122}"/>
              </a:ext>
            </a:extLst>
          </p:cNvPr>
          <p:cNvSpPr/>
          <p:nvPr/>
        </p:nvSpPr>
        <p:spPr>
          <a:xfrm>
            <a:off x="4306233" y="4593131"/>
            <a:ext cx="633251" cy="633251"/>
          </a:xfrm>
          <a:prstGeom prst="ellipse">
            <a:avLst/>
          </a:prstGeom>
          <a:solidFill>
            <a:srgbClr val="1A9FDF"/>
          </a:solidFill>
          <a:ln w="12700">
            <a:miter lim="400000"/>
          </a:ln>
        </p:spPr>
        <p:txBody>
          <a:bodyPr tIns="91439" bIns="91439" anchor="ctr"/>
          <a:lstStyle/>
          <a:p>
            <a:pPr algn="ctr" defTabSz="1828800">
              <a:defRPr sz="3600">
                <a:solidFill>
                  <a:srgbClr val="000000">
                    <a:alpha val="52999"/>
                  </a:srgbClr>
                </a:solidFill>
                <a:latin typeface="Trebuchet MS"/>
                <a:ea typeface="Trebuchet MS"/>
                <a:cs typeface="Trebuchet MS"/>
                <a:sym typeface="Trebuchet MS"/>
              </a:defRPr>
            </a:pPr>
            <a:endParaRPr sz="1600" b="1">
              <a:latin typeface="Arial" panose="020B0604020202020204" pitchFamily="34" charset="0"/>
              <a:cs typeface="Arial" panose="020B0604020202020204" pitchFamily="34" charset="0"/>
            </a:endParaRPr>
          </a:p>
        </p:txBody>
      </p:sp>
      <p:sp>
        <p:nvSpPr>
          <p:cNvPr id="32" name="15%">
            <a:extLst>
              <a:ext uri="{FF2B5EF4-FFF2-40B4-BE49-F238E27FC236}">
                <a16:creationId xmlns:a16="http://schemas.microsoft.com/office/drawing/2014/main" xmlns="" id="{C2976C58-E742-9247-B578-BBBAB1812443}"/>
              </a:ext>
            </a:extLst>
          </p:cNvPr>
          <p:cNvSpPr txBox="1"/>
          <p:nvPr/>
        </p:nvSpPr>
        <p:spPr>
          <a:xfrm>
            <a:off x="4289244" y="4663352"/>
            <a:ext cx="667228" cy="471409"/>
          </a:xfrm>
          <a:prstGeom prst="rect">
            <a:avLst/>
          </a:prstGeom>
          <a:ln w="12700">
            <a:miter lim="400000"/>
          </a:ln>
          <a:extLst>
            <a:ext uri="{C572A759-6A51-4108-AA02-DFA0A04FC94B}">
              <ma14:wrappingTextBoxFlag xmlns:ma14="http://schemas.microsoft.com/office/mac/drawingml/2011/main" val="1"/>
            </a:ext>
          </a:extLst>
        </p:spPr>
        <p:txBody>
          <a:bodyPr wrap="square" tIns="91439" bIns="91439">
            <a:spAutoFit/>
          </a:bodyPr>
          <a:lstStyle>
            <a:lvl1pPr>
              <a:lnSpc>
                <a:spcPct val="130000"/>
              </a:lnSpc>
              <a:defRPr sz="3600" b="1">
                <a:solidFill>
                  <a:srgbClr val="FFFFFF"/>
                </a:solidFill>
                <a:latin typeface="Graphik"/>
                <a:ea typeface="Graphik"/>
                <a:cs typeface="Graphik"/>
                <a:sym typeface="Graphik"/>
              </a:defRPr>
            </a:lvl1pPr>
          </a:lstStyle>
          <a:p>
            <a:pPr algn="ctr"/>
            <a:r>
              <a:rPr lang="pl-PL" sz="1600" dirty="0">
                <a:latin typeface="Arial" panose="020B0604020202020204" pitchFamily="34" charset="0"/>
                <a:cs typeface="Arial" panose="020B0604020202020204" pitchFamily="34" charset="0"/>
              </a:rPr>
              <a:t>125</a:t>
            </a:r>
            <a:endParaRPr sz="16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xmlns="" id="{9FFA516C-55DE-F347-B38D-FD9D6D8EA959}"/>
              </a:ext>
            </a:extLst>
          </p:cNvPr>
          <p:cNvPicPr>
            <a:picLocks noChangeAspect="1"/>
          </p:cNvPicPr>
          <p:nvPr/>
        </p:nvPicPr>
        <p:blipFill>
          <a:blip r:embed="rId9"/>
          <a:stretch>
            <a:fillRect/>
          </a:stretch>
        </p:blipFill>
        <p:spPr>
          <a:xfrm>
            <a:off x="1976409" y="3908085"/>
            <a:ext cx="1250460" cy="352694"/>
          </a:xfrm>
          <a:prstGeom prst="rect">
            <a:avLst/>
          </a:prstGeom>
        </p:spPr>
      </p:pic>
      <p:sp>
        <p:nvSpPr>
          <p:cNvPr id="39" name="4.">
            <a:extLst>
              <a:ext uri="{FF2B5EF4-FFF2-40B4-BE49-F238E27FC236}">
                <a16:creationId xmlns:a16="http://schemas.microsoft.com/office/drawing/2014/main" xmlns="" id="{BFF1CA65-EBC5-9D4B-A73E-1C9B37462EBF}"/>
              </a:ext>
            </a:extLst>
          </p:cNvPr>
          <p:cNvSpPr txBox="1"/>
          <p:nvPr/>
        </p:nvSpPr>
        <p:spPr>
          <a:xfrm>
            <a:off x="1556013" y="5487598"/>
            <a:ext cx="361797" cy="390491"/>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4700">
                <a:solidFill>
                  <a:srgbClr val="2BE22B"/>
                </a:solidFill>
                <a:latin typeface="Graphik"/>
                <a:ea typeface="Graphik"/>
                <a:cs typeface="Graphik"/>
                <a:sym typeface="Graphik"/>
              </a:defRPr>
            </a:lvl1pPr>
          </a:lstStyle>
          <a:p>
            <a:r>
              <a:rPr lang="pl-PL" sz="1600" b="1" dirty="0">
                <a:solidFill>
                  <a:srgbClr val="1A9FDF"/>
                </a:solidFill>
                <a:latin typeface="Arial" panose="020B0604020202020204" pitchFamily="34" charset="0"/>
                <a:cs typeface="Arial" panose="020B0604020202020204" pitchFamily="34" charset="0"/>
              </a:rPr>
              <a:t>5</a:t>
            </a:r>
            <a:r>
              <a:rPr sz="1600" b="1" dirty="0">
                <a:solidFill>
                  <a:srgbClr val="1A9FDF"/>
                </a:solidFill>
                <a:latin typeface="Arial" panose="020B0604020202020204" pitchFamily="34" charset="0"/>
                <a:cs typeface="Arial" panose="020B0604020202020204" pitchFamily="34" charset="0"/>
              </a:rPr>
              <a:t>.</a:t>
            </a:r>
          </a:p>
        </p:txBody>
      </p:sp>
      <p:sp>
        <p:nvSpPr>
          <p:cNvPr id="43" name="15%">
            <a:extLst>
              <a:ext uri="{FF2B5EF4-FFF2-40B4-BE49-F238E27FC236}">
                <a16:creationId xmlns:a16="http://schemas.microsoft.com/office/drawing/2014/main" xmlns="" id="{366879DD-28DB-6F45-A2E3-F7D9BFF72642}"/>
              </a:ext>
            </a:extLst>
          </p:cNvPr>
          <p:cNvSpPr txBox="1"/>
          <p:nvPr/>
        </p:nvSpPr>
        <p:spPr>
          <a:xfrm>
            <a:off x="4289244" y="5471262"/>
            <a:ext cx="667228" cy="471409"/>
          </a:xfrm>
          <a:prstGeom prst="rect">
            <a:avLst/>
          </a:prstGeom>
          <a:ln w="12700">
            <a:miter lim="400000"/>
          </a:ln>
          <a:extLst>
            <a:ext uri="{C572A759-6A51-4108-AA02-DFA0A04FC94B}">
              <ma14:wrappingTextBoxFlag xmlns:ma14="http://schemas.microsoft.com/office/mac/drawingml/2011/main" val="1"/>
            </a:ext>
          </a:extLst>
        </p:spPr>
        <p:txBody>
          <a:bodyPr wrap="square" tIns="91439" bIns="91439">
            <a:spAutoFit/>
          </a:bodyPr>
          <a:lstStyle>
            <a:lvl1pPr>
              <a:lnSpc>
                <a:spcPct val="130000"/>
              </a:lnSpc>
              <a:defRPr sz="3600" b="1">
                <a:solidFill>
                  <a:srgbClr val="FFFFFF"/>
                </a:solidFill>
                <a:latin typeface="Graphik"/>
                <a:ea typeface="Graphik"/>
                <a:cs typeface="Graphik"/>
                <a:sym typeface="Graphik"/>
              </a:defRPr>
            </a:lvl1pPr>
          </a:lstStyle>
          <a:p>
            <a:pPr algn="ctr"/>
            <a:r>
              <a:rPr lang="pl-PL" sz="1600" dirty="0">
                <a:latin typeface="Arial" panose="020B0604020202020204" pitchFamily="34" charset="0"/>
                <a:cs typeface="Arial" panose="020B0604020202020204" pitchFamily="34" charset="0"/>
              </a:rPr>
              <a:t>113</a:t>
            </a:r>
            <a:endParaRPr sz="1600" dirty="0">
              <a:latin typeface="Arial" panose="020B0604020202020204" pitchFamily="34" charset="0"/>
              <a:cs typeface="Arial" panose="020B0604020202020204" pitchFamily="34" charset="0"/>
            </a:endParaRPr>
          </a:p>
        </p:txBody>
      </p:sp>
      <p:graphicFrame>
        <p:nvGraphicFramePr>
          <p:cNvPr id="44" name="Table 55">
            <a:extLst>
              <a:ext uri="{FF2B5EF4-FFF2-40B4-BE49-F238E27FC236}">
                <a16:creationId xmlns:a16="http://schemas.microsoft.com/office/drawing/2014/main" xmlns="" id="{B811D349-AA60-B940-ADC6-2D38DE2CDEB3}"/>
              </a:ext>
            </a:extLst>
          </p:cNvPr>
          <p:cNvGraphicFramePr>
            <a:graphicFrameLocks noGrp="1"/>
          </p:cNvGraphicFramePr>
          <p:nvPr>
            <p:extLst>
              <p:ext uri="{D42A27DB-BD31-4B8C-83A1-F6EECF244321}">
                <p14:modId xmlns:p14="http://schemas.microsoft.com/office/powerpoint/2010/main" val="4148790671"/>
              </p:ext>
            </p:extLst>
          </p:nvPr>
        </p:nvGraphicFramePr>
        <p:xfrm>
          <a:off x="6740430" y="2334175"/>
          <a:ext cx="4673601" cy="3352800"/>
        </p:xfrm>
        <a:graphic>
          <a:graphicData uri="http://schemas.openxmlformats.org/drawingml/2006/table">
            <a:tbl>
              <a:tblPr/>
              <a:tblGrid>
                <a:gridCol w="342435">
                  <a:extLst>
                    <a:ext uri="{9D8B030D-6E8A-4147-A177-3AD203B41FA5}">
                      <a16:colId xmlns:a16="http://schemas.microsoft.com/office/drawing/2014/main" xmlns="" val="1244438238"/>
                    </a:ext>
                  </a:extLst>
                </a:gridCol>
                <a:gridCol w="1420470">
                  <a:extLst>
                    <a:ext uri="{9D8B030D-6E8A-4147-A177-3AD203B41FA5}">
                      <a16:colId xmlns:a16="http://schemas.microsoft.com/office/drawing/2014/main" xmlns="" val="1413662741"/>
                    </a:ext>
                  </a:extLst>
                </a:gridCol>
                <a:gridCol w="637309">
                  <a:extLst>
                    <a:ext uri="{9D8B030D-6E8A-4147-A177-3AD203B41FA5}">
                      <a16:colId xmlns:a16="http://schemas.microsoft.com/office/drawing/2014/main" xmlns="" val="1704275260"/>
                    </a:ext>
                  </a:extLst>
                </a:gridCol>
                <a:gridCol w="827551">
                  <a:extLst>
                    <a:ext uri="{9D8B030D-6E8A-4147-A177-3AD203B41FA5}">
                      <a16:colId xmlns:a16="http://schemas.microsoft.com/office/drawing/2014/main" xmlns="" val="608935918"/>
                    </a:ext>
                  </a:extLst>
                </a:gridCol>
                <a:gridCol w="1445836">
                  <a:extLst>
                    <a:ext uri="{9D8B030D-6E8A-4147-A177-3AD203B41FA5}">
                      <a16:colId xmlns:a16="http://schemas.microsoft.com/office/drawing/2014/main" xmlns="" val="3097523728"/>
                    </a:ext>
                  </a:extLst>
                </a:gridCol>
              </a:tblGrid>
              <a:tr h="304800">
                <a:tc>
                  <a:txBody>
                    <a:bodyPr/>
                    <a:lstStyle/>
                    <a:p>
                      <a:pPr algn="ctr" fontAlgn="b"/>
                      <a:r>
                        <a:rPr lang="pl-PL" sz="1800" b="1"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800" b="1" i="0" u="none" strike="noStrike" dirty="0">
                          <a:solidFill>
                            <a:srgbClr val="000000"/>
                          </a:solidFill>
                          <a:effectLst/>
                          <a:latin typeface="Calibri" panose="020F0502020204030204" pitchFamily="34" charset="0"/>
                        </a:rPr>
                        <a:t> Brand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800" b="1" i="0" u="none" strike="noStrike" dirty="0" err="1">
                          <a:solidFill>
                            <a:srgbClr val="000000"/>
                          </a:solidFill>
                          <a:effectLst/>
                          <a:latin typeface="Calibri" panose="020F0502020204030204" pitchFamily="34" charset="0"/>
                        </a:rPr>
                        <a:t>Users</a:t>
                      </a:r>
                      <a:endParaRPr lang="pl-PL"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800" b="1" i="0" u="none" strike="noStrike" dirty="0" err="1">
                          <a:solidFill>
                            <a:srgbClr val="000000"/>
                          </a:solidFill>
                          <a:effectLst/>
                          <a:latin typeface="Calibri" panose="020F0502020204030204" pitchFamily="34" charset="0"/>
                        </a:rPr>
                        <a:t>Affinity</a:t>
                      </a:r>
                      <a:endParaRPr lang="pl-PL"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800" b="1" i="0" u="none" strike="noStrike" dirty="0">
                          <a:solidFill>
                            <a:srgbClr val="000000"/>
                          </a:solidFill>
                          <a:effectLst/>
                          <a:latin typeface="Calibri" panose="020F0502020204030204" pitchFamily="34" charset="0"/>
                        </a:rPr>
                        <a:t> </a:t>
                      </a:r>
                      <a:r>
                        <a:rPr lang="pl-PL" sz="1800" b="1" i="0" u="none" strike="noStrike" dirty="0" err="1">
                          <a:solidFill>
                            <a:srgbClr val="000000"/>
                          </a:solidFill>
                          <a:effectLst/>
                          <a:latin typeface="Calibri" panose="020F0502020204030204" pitchFamily="34" charset="0"/>
                        </a:rPr>
                        <a:t>Category</a:t>
                      </a:r>
                      <a:endParaRPr lang="pl-PL"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6648248"/>
                  </a:ext>
                </a:extLst>
              </a:tr>
              <a:tr h="304800">
                <a:tc>
                  <a:txBody>
                    <a:bodyPr/>
                    <a:lstStyle/>
                    <a:p>
                      <a:pPr algn="ctr" fontAlgn="b"/>
                      <a:r>
                        <a:rPr lang="pl-PL" sz="18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800" b="0" i="0" u="none" strike="noStrike" dirty="0">
                          <a:solidFill>
                            <a:srgbClr val="000000"/>
                          </a:solidFill>
                          <a:effectLst/>
                          <a:latin typeface="Calibri" panose="020F0502020204030204" pitchFamily="34" charset="0"/>
                        </a:rPr>
                        <a:t> Biedronka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800" b="0" i="0" u="none" strike="noStrike" dirty="0">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800" b="0" i="0" u="none" strike="noStrike" dirty="0">
                          <a:solidFill>
                            <a:srgbClr val="000000"/>
                          </a:solidFill>
                          <a:effectLst/>
                          <a:latin typeface="Calibri" panose="020F0502020204030204" pitchFamily="34"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800" b="0" i="0" u="none" strike="noStrike" dirty="0">
                          <a:solidFill>
                            <a:srgbClr val="000000"/>
                          </a:solidFill>
                          <a:effectLst/>
                          <a:latin typeface="Calibri" panose="020F0502020204030204" pitchFamily="34" charset="0"/>
                        </a:rPr>
                        <a:t> supermarket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1910995"/>
                  </a:ext>
                </a:extLst>
              </a:tr>
              <a:tr h="304800">
                <a:tc>
                  <a:txBody>
                    <a:bodyPr/>
                    <a:lstStyle/>
                    <a:p>
                      <a:pPr algn="ctr" fontAlgn="b"/>
                      <a:r>
                        <a:rPr lang="pl-PL" sz="18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800" b="0" i="0" u="none" strike="noStrike" dirty="0">
                          <a:solidFill>
                            <a:srgbClr val="000000"/>
                          </a:solidFill>
                          <a:effectLst/>
                          <a:latin typeface="Calibri" panose="020F0502020204030204" pitchFamily="34" charset="0"/>
                        </a:rPr>
                        <a:t> Lidl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800" b="0" i="0" u="none" strike="noStrike" dirty="0">
                          <a:solidFill>
                            <a:srgbClr val="000000"/>
                          </a:solidFill>
                          <a:effectLst/>
                          <a:latin typeface="Calibri" panose="020F0502020204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800" b="0" i="0" u="none" strike="noStrike" dirty="0">
                          <a:solidFill>
                            <a:srgbClr val="000000"/>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800" b="0" i="0" u="none" strike="noStrike" dirty="0">
                          <a:solidFill>
                            <a:srgbClr val="000000"/>
                          </a:solidFill>
                          <a:effectLst/>
                          <a:latin typeface="Calibri" panose="020F0502020204030204" pitchFamily="34" charset="0"/>
                        </a:rPr>
                        <a:t> supermarket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585801"/>
                  </a:ext>
                </a:extLst>
              </a:tr>
              <a:tr h="304800">
                <a:tc>
                  <a:txBody>
                    <a:bodyPr/>
                    <a:lstStyle/>
                    <a:p>
                      <a:pPr algn="ctr" fontAlgn="b"/>
                      <a:r>
                        <a:rPr lang="pl-PL" sz="18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800" b="0" i="0" u="none" strike="noStrike" dirty="0">
                          <a:solidFill>
                            <a:srgbClr val="000000"/>
                          </a:solidFill>
                          <a:effectLst/>
                          <a:latin typeface="Calibri" panose="020F0502020204030204" pitchFamily="34" charset="0"/>
                        </a:rPr>
                        <a:t> Auchan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800" b="0" i="0" u="none" strike="noStrike" dirty="0">
                          <a:solidFill>
                            <a:srgbClr val="000000"/>
                          </a:solidFill>
                          <a:effectLst/>
                          <a:latin typeface="Calibri" panose="020F050202020403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800" b="0" i="0" u="none" strike="noStrike" dirty="0">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800" b="0" i="0" u="none" strike="noStrike" dirty="0">
                          <a:solidFill>
                            <a:srgbClr val="000000"/>
                          </a:solidFill>
                          <a:effectLst/>
                          <a:latin typeface="Calibri" panose="020F0502020204030204" pitchFamily="34" charset="0"/>
                        </a:rPr>
                        <a:t> supermarket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9020772"/>
                  </a:ext>
                </a:extLst>
              </a:tr>
              <a:tr h="304800">
                <a:tc>
                  <a:txBody>
                    <a:bodyPr/>
                    <a:lstStyle/>
                    <a:p>
                      <a:pPr algn="ctr" fontAlgn="b"/>
                      <a:r>
                        <a:rPr lang="pl-PL" sz="18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800" b="0" i="0" u="none" strike="noStrike" dirty="0">
                          <a:solidFill>
                            <a:srgbClr val="1A9FDF"/>
                          </a:solidFill>
                          <a:effectLst/>
                          <a:latin typeface="Calibri" panose="020F0502020204030204" pitchFamily="34" charset="0"/>
                        </a:rPr>
                        <a:t> </a:t>
                      </a:r>
                      <a:r>
                        <a:rPr lang="pl-PL" sz="1800" b="0" i="0" u="none" strike="noStrike" dirty="0" err="1">
                          <a:solidFill>
                            <a:srgbClr val="1A9FDF"/>
                          </a:solidFill>
                          <a:effectLst/>
                          <a:latin typeface="Calibri" panose="020F0502020204030204" pitchFamily="34" charset="0"/>
                        </a:rPr>
                        <a:t>Castorama</a:t>
                      </a:r>
                      <a:endParaRPr lang="pl-PL" sz="1800" b="0" i="0" u="none" strike="noStrike" dirty="0">
                        <a:solidFill>
                          <a:srgbClr val="1A9FD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pl-PL" sz="1800" b="0" i="0" u="none" strike="noStrike" dirty="0">
                          <a:solidFill>
                            <a:srgbClr val="1A9FDF"/>
                          </a:solidFill>
                          <a:effectLst/>
                          <a:latin typeface="Calibri" panose="020F050202020403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pl-PL" sz="1800" b="0" i="0" u="none" strike="noStrike" dirty="0">
                          <a:solidFill>
                            <a:srgbClr val="1A9FDF"/>
                          </a:solidFill>
                          <a:effectLst/>
                          <a:latin typeface="Calibri" panose="020F0502020204030204" pitchFamily="34" charset="0"/>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800" b="0" i="0" u="none" strike="noStrike" dirty="0">
                          <a:solidFill>
                            <a:srgbClr val="1A9FDF"/>
                          </a:solidFill>
                          <a:effectLst/>
                          <a:latin typeface="Calibri" panose="020F0502020204030204" pitchFamily="34" charset="0"/>
                        </a:rPr>
                        <a:t> </a:t>
                      </a:r>
                      <a:r>
                        <a:rPr lang="pl-PL" sz="1800" b="0" i="0" u="none" strike="noStrike" dirty="0" err="1">
                          <a:solidFill>
                            <a:srgbClr val="1A9FDF"/>
                          </a:solidFill>
                          <a:effectLst/>
                          <a:latin typeface="Calibri" panose="020F0502020204030204" pitchFamily="34" charset="0"/>
                        </a:rPr>
                        <a:t>doityourself</a:t>
                      </a:r>
                      <a:r>
                        <a:rPr lang="pl-PL" sz="1800" b="0" i="0" u="none" strike="noStrike" dirty="0">
                          <a:solidFill>
                            <a:srgbClr val="1A9FDF"/>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81058992"/>
                  </a:ext>
                </a:extLst>
              </a:tr>
              <a:tr h="304800">
                <a:tc>
                  <a:txBody>
                    <a:bodyPr/>
                    <a:lstStyle/>
                    <a:p>
                      <a:pPr algn="ctr" fontAlgn="b"/>
                      <a:r>
                        <a:rPr lang="pl-PL" sz="18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800" b="0" i="0" u="none" strike="noStrike" dirty="0">
                          <a:solidFill>
                            <a:srgbClr val="000000"/>
                          </a:solidFill>
                          <a:effectLst/>
                          <a:latin typeface="Calibri" panose="020F0502020204030204" pitchFamily="34" charset="0"/>
                        </a:rPr>
                        <a:t> Costa </a:t>
                      </a:r>
                      <a:r>
                        <a:rPr lang="pl-PL" sz="1800" b="0" i="0" u="none" strike="noStrike" dirty="0" err="1">
                          <a:solidFill>
                            <a:srgbClr val="000000"/>
                          </a:solidFill>
                          <a:effectLst/>
                          <a:latin typeface="Calibri" panose="020F0502020204030204" pitchFamily="34" charset="0"/>
                        </a:rPr>
                        <a:t>Coffee</a:t>
                      </a:r>
                      <a:endParaRPr lang="pl-PL"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8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800" b="0" i="0" u="none" strike="noStrike" dirty="0">
                          <a:solidFill>
                            <a:srgbClr val="000000"/>
                          </a:solidFill>
                          <a:effectLst/>
                          <a:latin typeface="Calibri" panose="020F050202020403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800" b="0" i="0" u="none" strike="noStrike" dirty="0">
                          <a:solidFill>
                            <a:srgbClr val="000000"/>
                          </a:solidFill>
                          <a:effectLst/>
                          <a:latin typeface="Calibri" panose="020F0502020204030204" pitchFamily="34" charset="0"/>
                        </a:rPr>
                        <a:t> </a:t>
                      </a:r>
                      <a:r>
                        <a:rPr lang="pl-PL" sz="1800" b="0" i="0" u="none" strike="noStrike" dirty="0" err="1">
                          <a:solidFill>
                            <a:srgbClr val="000000"/>
                          </a:solidFill>
                          <a:effectLst/>
                          <a:latin typeface="Calibri" panose="020F0502020204030204" pitchFamily="34" charset="0"/>
                        </a:rPr>
                        <a:t>cafe</a:t>
                      </a:r>
                      <a:r>
                        <a:rPr lang="pl-PL"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5403716"/>
                  </a:ext>
                </a:extLst>
              </a:tr>
              <a:tr h="304800">
                <a:tc>
                  <a:txBody>
                    <a:bodyPr/>
                    <a:lstStyle/>
                    <a:p>
                      <a:pPr algn="ctr" fontAlgn="b"/>
                      <a:r>
                        <a:rPr lang="pl-PL" sz="18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800" b="0" i="0" u="none" strike="noStrike" dirty="0">
                          <a:solidFill>
                            <a:srgbClr val="000000"/>
                          </a:solidFill>
                          <a:effectLst/>
                          <a:latin typeface="Calibri" panose="020F0502020204030204" pitchFamily="34" charset="0"/>
                        </a:rPr>
                        <a:t> KFC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800" b="0"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800" b="0" i="0" u="none" strike="noStrike" dirty="0">
                          <a:solidFill>
                            <a:srgbClr val="000000"/>
                          </a:solidFill>
                          <a:effectLst/>
                          <a:latin typeface="Calibri" panose="020F0502020204030204" pitchFamily="34"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800" b="0" i="0" u="none" strike="noStrike" dirty="0">
                          <a:solidFill>
                            <a:srgbClr val="000000"/>
                          </a:solidFill>
                          <a:effectLst/>
                          <a:latin typeface="Calibri" panose="020F0502020204030204" pitchFamily="34" charset="0"/>
                        </a:rPr>
                        <a:t> </a:t>
                      </a:r>
                      <a:r>
                        <a:rPr lang="pl-PL" sz="1800" b="0" i="0" u="none" strike="noStrike" dirty="0" err="1">
                          <a:solidFill>
                            <a:srgbClr val="000000"/>
                          </a:solidFill>
                          <a:effectLst/>
                          <a:latin typeface="Calibri" panose="020F0502020204030204" pitchFamily="34" charset="0"/>
                        </a:rPr>
                        <a:t>fast_food</a:t>
                      </a:r>
                      <a:r>
                        <a:rPr lang="pl-PL"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95699023"/>
                  </a:ext>
                </a:extLst>
              </a:tr>
              <a:tr h="304800">
                <a:tc>
                  <a:txBody>
                    <a:bodyPr/>
                    <a:lstStyle/>
                    <a:p>
                      <a:pPr algn="ctr" fontAlgn="b"/>
                      <a:r>
                        <a:rPr lang="pl-PL" sz="18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800" b="0" i="0" u="none" strike="noStrike" dirty="0">
                          <a:solidFill>
                            <a:srgbClr val="000000"/>
                          </a:solidFill>
                          <a:effectLst/>
                          <a:latin typeface="Calibri" panose="020F0502020204030204" pitchFamily="34" charset="0"/>
                        </a:rPr>
                        <a:t> </a:t>
                      </a:r>
                      <a:r>
                        <a:rPr lang="pl-PL" sz="1800" b="0" i="0" u="none" strike="noStrike" dirty="0" err="1">
                          <a:solidFill>
                            <a:srgbClr val="000000"/>
                          </a:solidFill>
                          <a:effectLst/>
                          <a:latin typeface="Calibri" panose="020F0502020204030204" pitchFamily="34" charset="0"/>
                        </a:rPr>
                        <a:t>Vision</a:t>
                      </a:r>
                      <a:r>
                        <a:rPr lang="pl-PL" sz="1800" b="0" i="0" u="none" strike="noStrike" dirty="0">
                          <a:solidFill>
                            <a:srgbClr val="000000"/>
                          </a:solidFill>
                          <a:effectLst/>
                          <a:latin typeface="Calibri" panose="020F0502020204030204" pitchFamily="34" charset="0"/>
                        </a:rPr>
                        <a:t> Express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8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800" b="0" i="0" u="none" strike="noStrike" dirty="0">
                          <a:solidFill>
                            <a:srgbClr val="000000"/>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800" b="0" i="0" u="none" strike="noStrike" dirty="0">
                          <a:solidFill>
                            <a:srgbClr val="000000"/>
                          </a:solidFill>
                          <a:effectLst/>
                          <a:latin typeface="Calibri" panose="020F0502020204030204" pitchFamily="34" charset="0"/>
                        </a:rPr>
                        <a:t> </a:t>
                      </a:r>
                      <a:r>
                        <a:rPr lang="pl-PL" sz="1800" b="0" i="0" u="none" strike="noStrike" dirty="0" err="1">
                          <a:solidFill>
                            <a:srgbClr val="000000"/>
                          </a:solidFill>
                          <a:effectLst/>
                          <a:latin typeface="Calibri" panose="020F0502020204030204" pitchFamily="34" charset="0"/>
                        </a:rPr>
                        <a:t>optician</a:t>
                      </a:r>
                      <a:r>
                        <a:rPr lang="pl-PL"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6678792"/>
                  </a:ext>
                </a:extLst>
              </a:tr>
              <a:tr h="304800">
                <a:tc>
                  <a:txBody>
                    <a:bodyPr/>
                    <a:lstStyle/>
                    <a:p>
                      <a:pPr algn="ctr" fontAlgn="b"/>
                      <a:r>
                        <a:rPr lang="pl-PL" sz="18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800" b="0" i="0" u="none" strike="noStrike" dirty="0">
                          <a:solidFill>
                            <a:srgbClr val="000000"/>
                          </a:solidFill>
                          <a:effectLst/>
                          <a:latin typeface="Calibri" panose="020F0502020204030204" pitchFamily="34" charset="0"/>
                        </a:rPr>
                        <a:t> H&amp;M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8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800" b="0" i="0" u="none" strike="noStrike" dirty="0">
                          <a:solidFill>
                            <a:srgbClr val="000000"/>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800" b="0" i="0" u="none" strike="noStrike" dirty="0">
                          <a:solidFill>
                            <a:srgbClr val="000000"/>
                          </a:solidFill>
                          <a:effectLst/>
                          <a:latin typeface="Calibri" panose="020F0502020204030204" pitchFamily="34" charset="0"/>
                        </a:rPr>
                        <a:t> </a:t>
                      </a:r>
                      <a:r>
                        <a:rPr lang="pl-PL" sz="1800" b="0" i="0" u="none" strike="noStrike" dirty="0" err="1">
                          <a:solidFill>
                            <a:srgbClr val="000000"/>
                          </a:solidFill>
                          <a:effectLst/>
                          <a:latin typeface="Calibri" panose="020F0502020204030204" pitchFamily="34" charset="0"/>
                        </a:rPr>
                        <a:t>clothes</a:t>
                      </a:r>
                      <a:r>
                        <a:rPr lang="pl-PL"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14187641"/>
                  </a:ext>
                </a:extLst>
              </a:tr>
              <a:tr h="304800">
                <a:tc>
                  <a:txBody>
                    <a:bodyPr/>
                    <a:lstStyle/>
                    <a:p>
                      <a:pPr algn="ctr" fontAlgn="b"/>
                      <a:r>
                        <a:rPr lang="pl-PL" sz="18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800" b="0" i="0" u="none" strike="noStrike" dirty="0">
                          <a:solidFill>
                            <a:srgbClr val="000000"/>
                          </a:solidFill>
                          <a:effectLst/>
                          <a:latin typeface="Calibri" panose="020F0502020204030204" pitchFamily="34" charset="0"/>
                        </a:rPr>
                        <a:t> Hebe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8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800" b="0" i="0" u="none" strike="noStrike" dirty="0">
                          <a:solidFill>
                            <a:srgbClr val="000000"/>
                          </a:solidFill>
                          <a:effectLst/>
                          <a:latin typeface="Calibri" panose="020F050202020403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800" b="0" i="0" u="none" strike="noStrike" dirty="0">
                          <a:solidFill>
                            <a:srgbClr val="000000"/>
                          </a:solidFill>
                          <a:effectLst/>
                          <a:latin typeface="Calibri" panose="020F0502020204030204" pitchFamily="34" charset="0"/>
                        </a:rPr>
                        <a:t> </a:t>
                      </a:r>
                      <a:r>
                        <a:rPr lang="pl-PL" sz="1800" b="0" i="0" u="none" strike="noStrike" dirty="0" err="1">
                          <a:solidFill>
                            <a:srgbClr val="000000"/>
                          </a:solidFill>
                          <a:effectLst/>
                          <a:latin typeface="Calibri" panose="020F0502020204030204" pitchFamily="34" charset="0"/>
                        </a:rPr>
                        <a:t>chemist</a:t>
                      </a:r>
                      <a:r>
                        <a:rPr lang="pl-PL"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2584698"/>
                  </a:ext>
                </a:extLst>
              </a:tr>
              <a:tr h="304800">
                <a:tc>
                  <a:txBody>
                    <a:bodyPr/>
                    <a:lstStyle/>
                    <a:p>
                      <a:pPr algn="ctr" fontAlgn="b"/>
                      <a:r>
                        <a:rPr lang="pl-PL" sz="1800" b="0"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800" b="0" i="0" u="none" strike="noStrike" dirty="0">
                          <a:solidFill>
                            <a:srgbClr val="1A9FDF"/>
                          </a:solidFill>
                          <a:effectLst/>
                          <a:latin typeface="Calibri" panose="020F0502020204030204" pitchFamily="34" charset="0"/>
                        </a:rPr>
                        <a:t> Leroy Merlin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pl-PL" sz="1800" b="0" i="0" u="none" strike="noStrike" dirty="0">
                          <a:solidFill>
                            <a:srgbClr val="1A9FDF"/>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pl-PL" sz="1800" b="0" i="0" u="none" strike="noStrike" dirty="0">
                          <a:solidFill>
                            <a:srgbClr val="1A9FDF"/>
                          </a:solidFill>
                          <a:effectLst/>
                          <a:latin typeface="Calibri" panose="020F0502020204030204" pitchFamily="34" charset="0"/>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800" b="0" i="0" u="none" strike="noStrike" dirty="0">
                          <a:solidFill>
                            <a:srgbClr val="1A9FDF"/>
                          </a:solidFill>
                          <a:effectLst/>
                          <a:latin typeface="Calibri" panose="020F0502020204030204" pitchFamily="34" charset="0"/>
                        </a:rPr>
                        <a:t> </a:t>
                      </a:r>
                      <a:r>
                        <a:rPr lang="pl-PL" sz="1800" b="0" i="0" u="none" strike="noStrike" dirty="0" err="1">
                          <a:solidFill>
                            <a:srgbClr val="1A9FDF"/>
                          </a:solidFill>
                          <a:effectLst/>
                          <a:latin typeface="Calibri" panose="020F0502020204030204" pitchFamily="34" charset="0"/>
                        </a:rPr>
                        <a:t>doityourself</a:t>
                      </a:r>
                      <a:r>
                        <a:rPr lang="pl-PL" sz="1800" b="0" i="0" u="none" strike="noStrike" dirty="0">
                          <a:solidFill>
                            <a:srgbClr val="1A9FDF"/>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823822907"/>
                  </a:ext>
                </a:extLst>
              </a:tr>
            </a:tbl>
          </a:graphicData>
        </a:graphic>
      </p:graphicFrame>
    </p:spTree>
    <p:extLst>
      <p:ext uri="{BB962C8B-B14F-4D97-AF65-F5344CB8AC3E}">
        <p14:creationId xmlns:p14="http://schemas.microsoft.com/office/powerpoint/2010/main" val="281201711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wal 12">
            <a:extLst>
              <a:ext uri="{FF2B5EF4-FFF2-40B4-BE49-F238E27FC236}">
                <a16:creationId xmlns:a16="http://schemas.microsoft.com/office/drawing/2014/main" xmlns="" id="{B7071361-31E3-4AE8-B439-940206E4EFC8}"/>
              </a:ext>
            </a:extLst>
          </p:cNvPr>
          <p:cNvSpPr/>
          <p:nvPr/>
        </p:nvSpPr>
        <p:spPr>
          <a:xfrm>
            <a:off x="593508" y="1668124"/>
            <a:ext cx="1260000" cy="126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Content Placeholder 8">
            <a:extLst>
              <a:ext uri="{FF2B5EF4-FFF2-40B4-BE49-F238E27FC236}">
                <a16:creationId xmlns:a16="http://schemas.microsoft.com/office/drawing/2014/main" xmlns="" id="{14F6E08A-9D1B-1A4D-9EFE-D1AAD67B4DF4}"/>
              </a:ext>
            </a:extLst>
          </p:cNvPr>
          <p:cNvSpPr>
            <a:spLocks noGrp="1"/>
          </p:cNvSpPr>
          <p:nvPr>
            <p:ph idx="1"/>
          </p:nvPr>
        </p:nvSpPr>
        <p:spPr>
          <a:xfrm>
            <a:off x="291881" y="2005587"/>
            <a:ext cx="1916718" cy="585074"/>
          </a:xfrm>
        </p:spPr>
        <p:txBody>
          <a:bodyPr anchor="ctr" anchorCtr="0">
            <a:normAutofit/>
          </a:bodyPr>
          <a:lstStyle/>
          <a:p>
            <a:pPr marL="0" indent="0" algn="ctr">
              <a:lnSpc>
                <a:spcPct val="100000"/>
              </a:lnSpc>
              <a:buNone/>
            </a:pPr>
            <a:r>
              <a:rPr lang="pl-PL" sz="2400" b="1" dirty="0">
                <a:solidFill>
                  <a:srgbClr val="3AACE4"/>
                </a:solidFill>
                <a:latin typeface="Arial" panose="020B0604020202020204" pitchFamily="34" charset="0"/>
                <a:cs typeface="Arial" panose="020B0604020202020204" pitchFamily="34" charset="0"/>
              </a:rPr>
              <a:t>2.6 K</a:t>
            </a:r>
          </a:p>
        </p:txBody>
      </p:sp>
      <p:sp>
        <p:nvSpPr>
          <p:cNvPr id="7" name="Prostokąt 6">
            <a:extLst>
              <a:ext uri="{FF2B5EF4-FFF2-40B4-BE49-F238E27FC236}">
                <a16:creationId xmlns:a16="http://schemas.microsoft.com/office/drawing/2014/main" xmlns="" id="{C6D8D6B9-AE01-4A4F-AE08-6687F8C70533}"/>
              </a:ext>
            </a:extLst>
          </p:cNvPr>
          <p:cNvSpPr/>
          <p:nvPr/>
        </p:nvSpPr>
        <p:spPr>
          <a:xfrm>
            <a:off x="2101860" y="2064424"/>
            <a:ext cx="4990056" cy="639278"/>
          </a:xfrm>
          <a:prstGeom prst="rect">
            <a:avLst/>
          </a:prstGeom>
        </p:spPr>
        <p:txBody>
          <a:bodyPr wrap="square" anchor="ctr" anchorCtr="0">
            <a:spAutoFit/>
          </a:bodyPr>
          <a:lstStyle/>
          <a:p>
            <a:pPr>
              <a:lnSpc>
                <a:spcPct val="120000"/>
              </a:lnSpc>
            </a:pPr>
            <a:r>
              <a:rPr lang="pl-PL" sz="1500" dirty="0">
                <a:latin typeface="Arial" panose="020B0604020202020204" pitchFamily="34" charset="0"/>
                <a:cs typeface="Arial" panose="020B0604020202020204" pitchFamily="34" charset="0"/>
              </a:rPr>
              <a:t>Total </a:t>
            </a:r>
            <a:r>
              <a:rPr lang="pl-PL" sz="1500" dirty="0" err="1">
                <a:latin typeface="Arial" panose="020B0604020202020204" pitchFamily="34" charset="0"/>
                <a:cs typeface="Arial" panose="020B0604020202020204" pitchFamily="34" charset="0"/>
              </a:rPr>
              <a:t>visitors</a:t>
            </a:r>
            <a:r>
              <a:rPr lang="pl-PL" sz="1500" dirty="0">
                <a:latin typeface="Arial" panose="020B0604020202020204" pitchFamily="34" charset="0"/>
                <a:cs typeface="Arial" panose="020B0604020202020204" pitchFamily="34" charset="0"/>
              </a:rPr>
              <a:t> </a:t>
            </a:r>
            <a:r>
              <a:rPr lang="pl-PL" sz="1500" dirty="0" err="1">
                <a:latin typeface="Arial" panose="020B0604020202020204" pitchFamily="34" charset="0"/>
                <a:cs typeface="Arial" panose="020B0604020202020204" pitchFamily="34" charset="0"/>
              </a:rPr>
              <a:t>at</a:t>
            </a:r>
            <a:r>
              <a:rPr lang="pl-PL" sz="1500" dirty="0">
                <a:latin typeface="Arial" panose="020B0604020202020204" pitchFamily="34" charset="0"/>
                <a:cs typeface="Arial" panose="020B0604020202020204" pitchFamily="34" charset="0"/>
              </a:rPr>
              <a:t> KIA </a:t>
            </a:r>
            <a:r>
              <a:rPr lang="pl-PL" sz="1500" dirty="0" err="1">
                <a:latin typeface="Arial" panose="020B0604020202020204" pitchFamily="34" charset="0"/>
                <a:cs typeface="Arial" panose="020B0604020202020204" pitchFamily="34" charset="0"/>
              </a:rPr>
              <a:t>Dealers</a:t>
            </a:r>
            <a:r>
              <a:rPr lang="pl-PL" sz="1500" dirty="0">
                <a:latin typeface="Arial" panose="020B0604020202020204" pitchFamily="34" charset="0"/>
                <a:cs typeface="Arial" panose="020B0604020202020204" pitchFamily="34" charset="0"/>
              </a:rPr>
              <a:t> (</a:t>
            </a:r>
            <a:r>
              <a:rPr lang="en-US" sz="1600" dirty="0">
                <a:latin typeface="Helvetica" pitchFamily="2" charset="0"/>
                <a:ea typeface="Lato" panose="020F0502020204030203" pitchFamily="34" charset="0"/>
                <a:cs typeface="Lato" panose="020F0502020204030203" pitchFamily="34" charset="0"/>
              </a:rPr>
              <a:t>2/01– 15/02/2019)</a:t>
            </a:r>
            <a:endParaRPr lang="pl-PL" sz="1500" dirty="0">
              <a:latin typeface="Arial" panose="020B0604020202020204" pitchFamily="34" charset="0"/>
              <a:cs typeface="Arial" panose="020B0604020202020204" pitchFamily="34" charset="0"/>
            </a:endParaRPr>
          </a:p>
          <a:p>
            <a:pPr>
              <a:lnSpc>
                <a:spcPct val="120000"/>
              </a:lnSpc>
            </a:pPr>
            <a:r>
              <a:rPr lang="pl-PL" sz="1500" dirty="0">
                <a:latin typeface="Arial" panose="020B0604020202020204" pitchFamily="34" charset="0"/>
                <a:cs typeface="Arial" panose="020B0604020202020204" pitchFamily="34" charset="0"/>
              </a:rPr>
              <a:t>(</a:t>
            </a:r>
            <a:r>
              <a:rPr lang="pl-PL" sz="1500" dirty="0" err="1">
                <a:latin typeface="Arial" panose="020B0604020202020204" pitchFamily="34" charset="0"/>
                <a:cs typeface="Arial" panose="020B0604020202020204" pitchFamily="34" charset="0"/>
              </a:rPr>
              <a:t>measured</a:t>
            </a:r>
            <a:r>
              <a:rPr lang="pl-PL" sz="1500" dirty="0">
                <a:latin typeface="Arial" panose="020B0604020202020204" pitchFamily="34" charset="0"/>
                <a:cs typeface="Arial" panose="020B0604020202020204" pitchFamily="34" charset="0"/>
              </a:rPr>
              <a:t> in </a:t>
            </a:r>
            <a:r>
              <a:rPr lang="pl-PL" sz="1500" dirty="0" err="1">
                <a:latin typeface="Arial" panose="020B0604020202020204" pitchFamily="34" charset="0"/>
                <a:cs typeface="Arial" panose="020B0604020202020204" pitchFamily="34" charset="0"/>
              </a:rPr>
              <a:t>KoalaMetrics</a:t>
            </a:r>
            <a:r>
              <a:rPr lang="pl-PL" sz="1500" dirty="0">
                <a:latin typeface="Arial" panose="020B0604020202020204" pitchFamily="34" charset="0"/>
                <a:cs typeface="Arial" panose="020B0604020202020204" pitchFamily="34" charset="0"/>
              </a:rPr>
              <a:t> </a:t>
            </a:r>
            <a:r>
              <a:rPr lang="pl-PL" sz="1500" dirty="0" err="1">
                <a:latin typeface="Arial" panose="020B0604020202020204" pitchFamily="34" charset="0"/>
                <a:cs typeface="Arial" panose="020B0604020202020204" pitchFamily="34" charset="0"/>
              </a:rPr>
              <a:t>Research</a:t>
            </a:r>
            <a:r>
              <a:rPr lang="pl-PL" sz="1500" dirty="0">
                <a:latin typeface="Arial" panose="020B0604020202020204" pitchFamily="34" charset="0"/>
                <a:cs typeface="Arial" panose="020B0604020202020204" pitchFamily="34" charset="0"/>
              </a:rPr>
              <a:t> </a:t>
            </a:r>
            <a:r>
              <a:rPr lang="pl-PL" sz="1500" dirty="0" err="1">
                <a:latin typeface="Arial" panose="020B0604020202020204" pitchFamily="34" charset="0"/>
                <a:cs typeface="Arial" panose="020B0604020202020204" pitchFamily="34" charset="0"/>
              </a:rPr>
              <a:t>Group</a:t>
            </a:r>
            <a:r>
              <a:rPr lang="pl-PL" sz="1500" dirty="0">
                <a:latin typeface="Arial" panose="020B0604020202020204" pitchFamily="34" charset="0"/>
                <a:cs typeface="Arial" panose="020B0604020202020204" pitchFamily="34" charset="0"/>
              </a:rPr>
              <a:t>)</a:t>
            </a:r>
          </a:p>
        </p:txBody>
      </p:sp>
      <p:sp>
        <p:nvSpPr>
          <p:cNvPr id="8" name="Prostokąt 7">
            <a:extLst>
              <a:ext uri="{FF2B5EF4-FFF2-40B4-BE49-F238E27FC236}">
                <a16:creationId xmlns:a16="http://schemas.microsoft.com/office/drawing/2014/main" xmlns="" id="{0771C419-830A-3A4F-A17E-6F7AE56C9ACC}"/>
              </a:ext>
            </a:extLst>
          </p:cNvPr>
          <p:cNvSpPr/>
          <p:nvPr/>
        </p:nvSpPr>
        <p:spPr>
          <a:xfrm>
            <a:off x="2101861" y="3641511"/>
            <a:ext cx="4807242" cy="620876"/>
          </a:xfrm>
          <a:prstGeom prst="rect">
            <a:avLst/>
          </a:prstGeom>
        </p:spPr>
        <p:txBody>
          <a:bodyPr wrap="square" anchor="ctr" anchorCtr="0">
            <a:spAutoFit/>
          </a:bodyPr>
          <a:lstStyle/>
          <a:p>
            <a:pPr>
              <a:lnSpc>
                <a:spcPct val="120000"/>
              </a:lnSpc>
            </a:pPr>
            <a:r>
              <a:rPr lang="pl-PL" sz="1500" dirty="0" err="1">
                <a:latin typeface="Arial" panose="020B0604020202020204" pitchFamily="34" charset="0"/>
                <a:cs typeface="Arial" panose="020B0604020202020204" pitchFamily="34" charset="0"/>
              </a:rPr>
              <a:t>Campaigns</a:t>
            </a:r>
            <a:r>
              <a:rPr lang="pl-PL" sz="1500" dirty="0">
                <a:latin typeface="Arial" panose="020B0604020202020204" pitchFamily="34" charset="0"/>
                <a:cs typeface="Arial" panose="020B0604020202020204" pitchFamily="34" charset="0"/>
              </a:rPr>
              <a:t> online-to-offline </a:t>
            </a:r>
            <a:r>
              <a:rPr lang="pl-PL" sz="1500" dirty="0" err="1">
                <a:latin typeface="Arial" panose="020B0604020202020204" pitchFamily="34" charset="0"/>
                <a:cs typeface="Arial" panose="020B0604020202020204" pitchFamily="34" charset="0"/>
              </a:rPr>
              <a:t>conversion</a:t>
            </a:r>
            <a:r>
              <a:rPr lang="pl-PL" sz="1500" dirty="0">
                <a:latin typeface="Arial" panose="020B0604020202020204" pitchFamily="34" charset="0"/>
                <a:cs typeface="Arial" panose="020B0604020202020204" pitchFamily="34" charset="0"/>
              </a:rPr>
              <a:t> </a:t>
            </a:r>
            <a:r>
              <a:rPr lang="pl-PL" sz="1500" dirty="0" err="1">
                <a:latin typeface="Arial" panose="020B0604020202020204" pitchFamily="34" charset="0"/>
                <a:cs typeface="Arial" panose="020B0604020202020204" pitchFamily="34" charset="0"/>
              </a:rPr>
              <a:t>rate</a:t>
            </a:r>
            <a:endParaRPr lang="pl-PL" sz="1500" dirty="0">
              <a:latin typeface="Arial" panose="020B0604020202020204" pitchFamily="34" charset="0"/>
              <a:cs typeface="Arial" panose="020B0604020202020204" pitchFamily="34" charset="0"/>
            </a:endParaRPr>
          </a:p>
          <a:p>
            <a:pPr>
              <a:lnSpc>
                <a:spcPct val="120000"/>
              </a:lnSpc>
            </a:pPr>
            <a:r>
              <a:rPr lang="pl-PL" sz="1500" dirty="0">
                <a:latin typeface="Arial" panose="020B0604020202020204" pitchFamily="34" charset="0"/>
                <a:cs typeface="Arial" panose="020B0604020202020204" pitchFamily="34" charset="0"/>
              </a:rPr>
              <a:t>(</a:t>
            </a:r>
            <a:r>
              <a:rPr lang="pl-PL" sz="1500" dirty="0" err="1">
                <a:latin typeface="Arial" panose="020B0604020202020204" pitchFamily="34" charset="0"/>
                <a:cs typeface="Arial" panose="020B0604020202020204" pitchFamily="34" charset="0"/>
              </a:rPr>
              <a:t>KoalaAds</a:t>
            </a:r>
            <a:r>
              <a:rPr lang="pl-PL" sz="1500" dirty="0">
                <a:latin typeface="Arial" panose="020B0604020202020204" pitchFamily="34" charset="0"/>
                <a:cs typeface="Arial" panose="020B0604020202020204" pitchFamily="34" charset="0"/>
              </a:rPr>
              <a:t> &amp; </a:t>
            </a:r>
            <a:r>
              <a:rPr lang="pl-PL" sz="1500" dirty="0" err="1">
                <a:latin typeface="Arial" panose="020B0604020202020204" pitchFamily="34" charset="0"/>
                <a:cs typeface="Arial" panose="020B0604020202020204" pitchFamily="34" charset="0"/>
              </a:rPr>
              <a:t>KoalaMetrics</a:t>
            </a:r>
            <a:r>
              <a:rPr lang="pl-PL" sz="1500" dirty="0">
                <a:latin typeface="Arial" panose="020B0604020202020204" pitchFamily="34" charset="0"/>
                <a:cs typeface="Arial" panose="020B0604020202020204" pitchFamily="34" charset="0"/>
              </a:rPr>
              <a:t> </a:t>
            </a:r>
            <a:r>
              <a:rPr lang="pl-PL" sz="1500" dirty="0" err="1">
                <a:latin typeface="Arial" panose="020B0604020202020204" pitchFamily="34" charset="0"/>
                <a:cs typeface="Arial" panose="020B0604020202020204" pitchFamily="34" charset="0"/>
              </a:rPr>
              <a:t>Research</a:t>
            </a:r>
            <a:r>
              <a:rPr lang="pl-PL" sz="1500" dirty="0">
                <a:latin typeface="Arial" panose="020B0604020202020204" pitchFamily="34" charset="0"/>
                <a:cs typeface="Arial" panose="020B0604020202020204" pitchFamily="34" charset="0"/>
              </a:rPr>
              <a:t> </a:t>
            </a:r>
            <a:r>
              <a:rPr lang="pl-PL" sz="1500" dirty="0" err="1">
                <a:latin typeface="Arial" panose="020B0604020202020204" pitchFamily="34" charset="0"/>
                <a:cs typeface="Arial" panose="020B0604020202020204" pitchFamily="34" charset="0"/>
              </a:rPr>
              <a:t>Groups</a:t>
            </a:r>
            <a:r>
              <a:rPr lang="pl-PL" sz="1500" dirty="0">
                <a:latin typeface="Arial" panose="020B0604020202020204" pitchFamily="34" charset="0"/>
                <a:cs typeface="Arial" panose="020B0604020202020204" pitchFamily="34" charset="0"/>
              </a:rPr>
              <a:t>)</a:t>
            </a:r>
          </a:p>
        </p:txBody>
      </p:sp>
      <p:sp>
        <p:nvSpPr>
          <p:cNvPr id="16" name="Prostokąt 7">
            <a:extLst>
              <a:ext uri="{FF2B5EF4-FFF2-40B4-BE49-F238E27FC236}">
                <a16:creationId xmlns:a16="http://schemas.microsoft.com/office/drawing/2014/main" xmlns="" id="{DDB11F7F-AC46-1A40-AF45-1D0A2D4CB316}"/>
              </a:ext>
            </a:extLst>
          </p:cNvPr>
          <p:cNvSpPr/>
          <p:nvPr/>
        </p:nvSpPr>
        <p:spPr>
          <a:xfrm>
            <a:off x="2193169" y="5435085"/>
            <a:ext cx="5088552" cy="590033"/>
          </a:xfrm>
          <a:prstGeom prst="rect">
            <a:avLst/>
          </a:prstGeom>
        </p:spPr>
        <p:txBody>
          <a:bodyPr wrap="square" anchor="ctr" anchorCtr="0">
            <a:spAutoFit/>
          </a:bodyPr>
          <a:lstStyle/>
          <a:p>
            <a:r>
              <a:rPr lang="en-GB" sz="1500" dirty="0">
                <a:latin typeface="Arial" panose="020B0604020202020204" pitchFamily="34" charset="0"/>
                <a:cs typeface="Arial" panose="020B0604020202020204" pitchFamily="34" charset="0"/>
              </a:rPr>
              <a:t>Cost-Per-Offline-Visitor</a:t>
            </a:r>
          </a:p>
          <a:p>
            <a:pPr>
              <a:lnSpc>
                <a:spcPct val="120000"/>
              </a:lnSpc>
            </a:pPr>
            <a:r>
              <a:rPr lang="pl-PL" sz="1500" dirty="0">
                <a:latin typeface="Arial" panose="020B0604020202020204" pitchFamily="34" charset="0"/>
                <a:cs typeface="Arial" panose="020B0604020202020204" pitchFamily="34" charset="0"/>
              </a:rPr>
              <a:t>(</a:t>
            </a:r>
            <a:r>
              <a:rPr lang="pl-PL" sz="1500" dirty="0" err="1">
                <a:latin typeface="Arial" panose="020B0604020202020204" pitchFamily="34" charset="0"/>
                <a:cs typeface="Arial" panose="020B0604020202020204" pitchFamily="34" charset="0"/>
              </a:rPr>
              <a:t>extrapolated</a:t>
            </a:r>
            <a:r>
              <a:rPr lang="pl-PL" sz="1500" dirty="0">
                <a:latin typeface="Arial" panose="020B0604020202020204" pitchFamily="34" charset="0"/>
                <a:cs typeface="Arial" panose="020B0604020202020204" pitchFamily="34" charset="0"/>
              </a:rPr>
              <a:t> to </a:t>
            </a:r>
            <a:r>
              <a:rPr lang="pl-PL" sz="1500" dirty="0" err="1">
                <a:latin typeface="Arial" panose="020B0604020202020204" pitchFamily="34" charset="0"/>
                <a:cs typeface="Arial" panose="020B0604020202020204" pitchFamily="34" charset="0"/>
              </a:rPr>
              <a:t>whole</a:t>
            </a:r>
            <a:r>
              <a:rPr lang="pl-PL" sz="1500" dirty="0">
                <a:latin typeface="Arial" panose="020B0604020202020204" pitchFamily="34" charset="0"/>
                <a:cs typeface="Arial" panose="020B0604020202020204" pitchFamily="34" charset="0"/>
              </a:rPr>
              <a:t> </a:t>
            </a:r>
            <a:r>
              <a:rPr lang="pl-PL" sz="1500" dirty="0" err="1">
                <a:latin typeface="Arial" panose="020B0604020202020204" pitchFamily="34" charset="0"/>
                <a:cs typeface="Arial" panose="020B0604020202020204" pitchFamily="34" charset="0"/>
              </a:rPr>
              <a:t>KoalaAds</a:t>
            </a:r>
            <a:r>
              <a:rPr lang="pl-PL" sz="1500" dirty="0">
                <a:latin typeface="Arial" panose="020B0604020202020204" pitchFamily="34" charset="0"/>
                <a:cs typeface="Arial" panose="020B0604020202020204" pitchFamily="34" charset="0"/>
              </a:rPr>
              <a:t> </a:t>
            </a:r>
            <a:r>
              <a:rPr lang="pl-PL" sz="1500" dirty="0" err="1">
                <a:latin typeface="Arial" panose="020B0604020202020204" pitchFamily="34" charset="0"/>
                <a:cs typeface="Arial" panose="020B0604020202020204" pitchFamily="34" charset="0"/>
              </a:rPr>
              <a:t>campaign’s</a:t>
            </a:r>
            <a:r>
              <a:rPr lang="pl-PL" sz="1500" dirty="0">
                <a:latin typeface="Arial" panose="020B0604020202020204" pitchFamily="34" charset="0"/>
                <a:cs typeface="Arial" panose="020B0604020202020204" pitchFamily="34" charset="0"/>
              </a:rPr>
              <a:t> </a:t>
            </a:r>
            <a:r>
              <a:rPr lang="pl-PL" sz="1500" dirty="0" err="1">
                <a:latin typeface="Arial" panose="020B0604020202020204" pitchFamily="34" charset="0"/>
                <a:cs typeface="Arial" panose="020B0604020202020204" pitchFamily="34" charset="0"/>
              </a:rPr>
              <a:t>reach</a:t>
            </a:r>
            <a:r>
              <a:rPr lang="pl-PL" sz="1500" dirty="0">
                <a:latin typeface="Arial" panose="020B0604020202020204" pitchFamily="34" charset="0"/>
                <a:cs typeface="Arial" panose="020B0604020202020204" pitchFamily="34" charset="0"/>
              </a:rPr>
              <a:t>)</a:t>
            </a:r>
          </a:p>
        </p:txBody>
      </p:sp>
      <p:sp>
        <p:nvSpPr>
          <p:cNvPr id="18" name="Title 1">
            <a:extLst>
              <a:ext uri="{FF2B5EF4-FFF2-40B4-BE49-F238E27FC236}">
                <a16:creationId xmlns:a16="http://schemas.microsoft.com/office/drawing/2014/main" xmlns="" id="{224D433C-01D9-4881-91B7-A9233D248651}"/>
              </a:ext>
            </a:extLst>
          </p:cNvPr>
          <p:cNvSpPr txBox="1">
            <a:spLocks/>
          </p:cNvSpPr>
          <p:nvPr/>
        </p:nvSpPr>
        <p:spPr>
          <a:xfrm>
            <a:off x="736847" y="839077"/>
            <a:ext cx="10679836" cy="96606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l-PL" sz="2300" dirty="0" err="1">
                <a:latin typeface="Arial" panose="020B0604020202020204" pitchFamily="34" charset="0"/>
                <a:cs typeface="Arial" panose="020B0604020202020204" pitchFamily="34" charset="0"/>
              </a:rPr>
              <a:t>Excecutive</a:t>
            </a:r>
            <a:r>
              <a:rPr lang="pl-PL" sz="2300" dirty="0">
                <a:latin typeface="Arial" panose="020B0604020202020204" pitchFamily="34" charset="0"/>
                <a:cs typeface="Arial" panose="020B0604020202020204" pitchFamily="34" charset="0"/>
              </a:rPr>
              <a:t> </a:t>
            </a:r>
            <a:r>
              <a:rPr lang="pl-PL" sz="2300" dirty="0" err="1">
                <a:latin typeface="Arial" panose="020B0604020202020204" pitchFamily="34" charset="0"/>
                <a:cs typeface="Arial" panose="020B0604020202020204" pitchFamily="34" charset="0"/>
              </a:rPr>
              <a:t>Summary</a:t>
            </a:r>
            <a:endParaRPr lang="pl-PL" sz="2300" dirty="0">
              <a:latin typeface="Arial" panose="020B0604020202020204" pitchFamily="34" charset="0"/>
              <a:cs typeface="Arial" panose="020B0604020202020204" pitchFamily="34" charset="0"/>
            </a:endParaRPr>
          </a:p>
        </p:txBody>
      </p:sp>
      <p:pic>
        <p:nvPicPr>
          <p:cNvPr id="19" name="Picture 3">
            <a:extLst>
              <a:ext uri="{FF2B5EF4-FFF2-40B4-BE49-F238E27FC236}">
                <a16:creationId xmlns:a16="http://schemas.microsoft.com/office/drawing/2014/main" xmlns="" id="{598FA57B-91C9-435E-917E-E4A55A70B0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847" y="401358"/>
            <a:ext cx="1771238" cy="207069"/>
          </a:xfrm>
          <a:prstGeom prst="rect">
            <a:avLst/>
          </a:prstGeom>
        </p:spPr>
      </p:pic>
      <p:cxnSp>
        <p:nvCxnSpPr>
          <p:cNvPr id="26" name="Łącznik prosty 25">
            <a:extLst>
              <a:ext uri="{FF2B5EF4-FFF2-40B4-BE49-F238E27FC236}">
                <a16:creationId xmlns:a16="http://schemas.microsoft.com/office/drawing/2014/main" xmlns="" id="{11340BE9-2ADA-4844-B821-099BD5ED6372}"/>
              </a:ext>
            </a:extLst>
          </p:cNvPr>
          <p:cNvCxnSpPr>
            <a:cxnSpLocks/>
          </p:cNvCxnSpPr>
          <p:nvPr/>
        </p:nvCxnSpPr>
        <p:spPr>
          <a:xfrm>
            <a:off x="736847" y="3122893"/>
            <a:ext cx="5531606" cy="0"/>
          </a:xfrm>
          <a:prstGeom prst="line">
            <a:avLst/>
          </a:prstGeom>
          <a:ln w="3175">
            <a:solidFill>
              <a:schemeClr val="bg2">
                <a:lumMod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29" name="Owal 28">
            <a:extLst>
              <a:ext uri="{FF2B5EF4-FFF2-40B4-BE49-F238E27FC236}">
                <a16:creationId xmlns:a16="http://schemas.microsoft.com/office/drawing/2014/main" xmlns="" id="{4FE5588A-2C97-4873-96EF-9352E7D74E6F}"/>
              </a:ext>
            </a:extLst>
          </p:cNvPr>
          <p:cNvSpPr/>
          <p:nvPr/>
        </p:nvSpPr>
        <p:spPr>
          <a:xfrm>
            <a:off x="593508" y="3353544"/>
            <a:ext cx="1260000" cy="126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Content Placeholder 8">
            <a:extLst>
              <a:ext uri="{FF2B5EF4-FFF2-40B4-BE49-F238E27FC236}">
                <a16:creationId xmlns:a16="http://schemas.microsoft.com/office/drawing/2014/main" xmlns="" id="{B133ED8B-CA8D-4602-A551-968A7D30082F}"/>
              </a:ext>
            </a:extLst>
          </p:cNvPr>
          <p:cNvSpPr txBox="1">
            <a:spLocks/>
          </p:cNvSpPr>
          <p:nvPr/>
        </p:nvSpPr>
        <p:spPr>
          <a:xfrm>
            <a:off x="265149" y="3660095"/>
            <a:ext cx="1916718" cy="585074"/>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pl-PL" sz="2400" b="1" dirty="0">
                <a:solidFill>
                  <a:srgbClr val="3AACE4"/>
                </a:solidFill>
                <a:latin typeface="Arial" panose="020B0604020202020204" pitchFamily="34" charset="0"/>
                <a:cs typeface="Arial" panose="020B0604020202020204" pitchFamily="34" charset="0"/>
              </a:rPr>
              <a:t>1.07% </a:t>
            </a:r>
          </a:p>
        </p:txBody>
      </p:sp>
      <p:sp>
        <p:nvSpPr>
          <p:cNvPr id="30" name="Owal 29">
            <a:extLst>
              <a:ext uri="{FF2B5EF4-FFF2-40B4-BE49-F238E27FC236}">
                <a16:creationId xmlns:a16="http://schemas.microsoft.com/office/drawing/2014/main" xmlns="" id="{C3E6A901-D843-4741-AF90-997EA434F54C}"/>
              </a:ext>
            </a:extLst>
          </p:cNvPr>
          <p:cNvSpPr/>
          <p:nvPr/>
        </p:nvSpPr>
        <p:spPr>
          <a:xfrm>
            <a:off x="566871" y="4993459"/>
            <a:ext cx="1260000" cy="126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Content Placeholder 8">
            <a:extLst>
              <a:ext uri="{FF2B5EF4-FFF2-40B4-BE49-F238E27FC236}">
                <a16:creationId xmlns:a16="http://schemas.microsoft.com/office/drawing/2014/main" xmlns="" id="{EC381F42-A723-4515-806D-20BBFB87C64D}"/>
              </a:ext>
            </a:extLst>
          </p:cNvPr>
          <p:cNvSpPr txBox="1">
            <a:spLocks/>
          </p:cNvSpPr>
          <p:nvPr/>
        </p:nvSpPr>
        <p:spPr>
          <a:xfrm>
            <a:off x="291881" y="5314530"/>
            <a:ext cx="1916718" cy="585074"/>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pl-PL" sz="2400" b="1" dirty="0">
                <a:solidFill>
                  <a:srgbClr val="3AACE4"/>
                </a:solidFill>
                <a:latin typeface="Arial" panose="020B0604020202020204" pitchFamily="34" charset="0"/>
                <a:cs typeface="Arial" panose="020B0604020202020204" pitchFamily="34" charset="0"/>
              </a:rPr>
              <a:t>5 PLN</a:t>
            </a:r>
          </a:p>
        </p:txBody>
      </p:sp>
      <p:cxnSp>
        <p:nvCxnSpPr>
          <p:cNvPr id="31" name="Łącznik prosty 30">
            <a:extLst>
              <a:ext uri="{FF2B5EF4-FFF2-40B4-BE49-F238E27FC236}">
                <a16:creationId xmlns:a16="http://schemas.microsoft.com/office/drawing/2014/main" xmlns="" id="{7F8D8FEC-A47A-44FA-AA1E-DA444183CB9C}"/>
              </a:ext>
            </a:extLst>
          </p:cNvPr>
          <p:cNvCxnSpPr>
            <a:cxnSpLocks/>
          </p:cNvCxnSpPr>
          <p:nvPr/>
        </p:nvCxnSpPr>
        <p:spPr>
          <a:xfrm>
            <a:off x="736847" y="4812162"/>
            <a:ext cx="5688016" cy="0"/>
          </a:xfrm>
          <a:prstGeom prst="line">
            <a:avLst/>
          </a:prstGeom>
          <a:ln w="3175">
            <a:solidFill>
              <a:schemeClr val="bg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Łącznik prosty 21">
            <a:extLst>
              <a:ext uri="{FF2B5EF4-FFF2-40B4-BE49-F238E27FC236}">
                <a16:creationId xmlns:a16="http://schemas.microsoft.com/office/drawing/2014/main" xmlns="" id="{B32DC087-C872-46D5-9E9F-68BA5AA27647}"/>
              </a:ext>
            </a:extLst>
          </p:cNvPr>
          <p:cNvCxnSpPr>
            <a:cxnSpLocks/>
          </p:cNvCxnSpPr>
          <p:nvPr/>
        </p:nvCxnSpPr>
        <p:spPr>
          <a:xfrm>
            <a:off x="736847" y="1410259"/>
            <a:ext cx="106798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Obraz 32">
            <a:extLst>
              <a:ext uri="{FF2B5EF4-FFF2-40B4-BE49-F238E27FC236}">
                <a16:creationId xmlns:a16="http://schemas.microsoft.com/office/drawing/2014/main" xmlns="" id="{7F707C88-39EF-4529-8267-E778E26D8322}"/>
              </a:ext>
            </a:extLst>
          </p:cNvPr>
          <p:cNvPicPr>
            <a:picLocks noChangeAspect="1"/>
          </p:cNvPicPr>
          <p:nvPr/>
        </p:nvPicPr>
        <p:blipFill>
          <a:blip r:embed="rId4"/>
          <a:stretch>
            <a:fillRect/>
          </a:stretch>
        </p:blipFill>
        <p:spPr>
          <a:xfrm>
            <a:off x="6360334" y="867771"/>
            <a:ext cx="5831666" cy="7435375"/>
          </a:xfrm>
          <a:prstGeom prst="rect">
            <a:avLst/>
          </a:prstGeom>
        </p:spPr>
      </p:pic>
      <p:pic>
        <p:nvPicPr>
          <p:cNvPr id="20" name="Picture 19">
            <a:extLst>
              <a:ext uri="{FF2B5EF4-FFF2-40B4-BE49-F238E27FC236}">
                <a16:creationId xmlns:a16="http://schemas.microsoft.com/office/drawing/2014/main" xmlns="" id="{E8C27762-5847-3649-B064-7D61CA2762FA}"/>
              </a:ext>
            </a:extLst>
          </p:cNvPr>
          <p:cNvPicPr>
            <a:picLocks noChangeAspect="1"/>
          </p:cNvPicPr>
          <p:nvPr/>
        </p:nvPicPr>
        <p:blipFill>
          <a:blip r:embed="rId5"/>
          <a:stretch>
            <a:fillRect/>
          </a:stretch>
        </p:blipFill>
        <p:spPr>
          <a:xfrm>
            <a:off x="7503084" y="2706987"/>
            <a:ext cx="2337200" cy="1947667"/>
          </a:xfrm>
          <a:prstGeom prst="rect">
            <a:avLst/>
          </a:prstGeom>
        </p:spPr>
      </p:pic>
    </p:spTree>
    <p:extLst>
      <p:ext uri="{BB962C8B-B14F-4D97-AF65-F5344CB8AC3E}">
        <p14:creationId xmlns:p14="http://schemas.microsoft.com/office/powerpoint/2010/main" val="3511050947"/>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Łącznik prosty 16">
            <a:extLst>
              <a:ext uri="{FF2B5EF4-FFF2-40B4-BE49-F238E27FC236}">
                <a16:creationId xmlns:a16="http://schemas.microsoft.com/office/drawing/2014/main" xmlns="" id="{C8BA7C31-6852-4E10-A998-A649BEFEC73C}"/>
              </a:ext>
            </a:extLst>
          </p:cNvPr>
          <p:cNvCxnSpPr>
            <a:cxnSpLocks/>
          </p:cNvCxnSpPr>
          <p:nvPr/>
        </p:nvCxnSpPr>
        <p:spPr>
          <a:xfrm>
            <a:off x="0" y="1475214"/>
            <a:ext cx="5457844" cy="0"/>
          </a:xfrm>
          <a:prstGeom prst="line">
            <a:avLst/>
          </a:prstGeom>
          <a:ln w="6350">
            <a:solidFill>
              <a:srgbClr val="3AACE4"/>
            </a:solidFill>
          </a:ln>
        </p:spPr>
        <p:style>
          <a:lnRef idx="1">
            <a:schemeClr val="accent1"/>
          </a:lnRef>
          <a:fillRef idx="0">
            <a:schemeClr val="accent1"/>
          </a:fillRef>
          <a:effectRef idx="0">
            <a:schemeClr val="accent1"/>
          </a:effectRef>
          <a:fontRef idx="minor">
            <a:schemeClr val="tx1"/>
          </a:fontRef>
        </p:style>
      </p:cxnSp>
      <p:sp>
        <p:nvSpPr>
          <p:cNvPr id="15" name="Prostokąt 14">
            <a:extLst>
              <a:ext uri="{FF2B5EF4-FFF2-40B4-BE49-F238E27FC236}">
                <a16:creationId xmlns:a16="http://schemas.microsoft.com/office/drawing/2014/main" xmlns="" id="{57916640-F95C-AE4A-9986-0214D2A5B250}"/>
              </a:ext>
            </a:extLst>
          </p:cNvPr>
          <p:cNvSpPr/>
          <p:nvPr/>
        </p:nvSpPr>
        <p:spPr>
          <a:xfrm>
            <a:off x="857058" y="1892050"/>
            <a:ext cx="4542730" cy="523220"/>
          </a:xfrm>
          <a:prstGeom prst="rect">
            <a:avLst/>
          </a:prstGeom>
        </p:spPr>
        <p:txBody>
          <a:bodyPr wrap="square">
            <a:spAutoFit/>
          </a:bodyPr>
          <a:lstStyle/>
          <a:p>
            <a:r>
              <a:rPr lang="en" sz="1700" b="1" dirty="0">
                <a:latin typeface="Arial" panose="020B0604020202020204" pitchFamily="34" charset="0"/>
                <a:cs typeface="Arial" panose="020B0604020202020204" pitchFamily="34" charset="0"/>
              </a:rPr>
              <a:t>Males aged 35+</a:t>
            </a:r>
          </a:p>
          <a:p>
            <a:pPr lvl="0"/>
            <a:r>
              <a:rPr lang="pl-PL" sz="1100" dirty="0">
                <a:solidFill>
                  <a:srgbClr val="000000"/>
                </a:solidFill>
                <a:latin typeface="Arial" panose="020B0604020202020204" pitchFamily="34" charset="0"/>
                <a:cs typeface="Arial" panose="020B0604020202020204" pitchFamily="34" charset="0"/>
              </a:rPr>
              <a:t>family-</a:t>
            </a:r>
            <a:r>
              <a:rPr lang="pl-PL" sz="1100" dirty="0" err="1">
                <a:solidFill>
                  <a:srgbClr val="000000"/>
                </a:solidFill>
                <a:latin typeface="Arial" panose="020B0604020202020204" pitchFamily="34" charset="0"/>
                <a:cs typeface="Arial" panose="020B0604020202020204" pitchFamily="34" charset="0"/>
              </a:rPr>
              <a:t>oriented</a:t>
            </a:r>
            <a:endParaRPr lang="pl-PL" sz="1100" dirty="0">
              <a:solidFill>
                <a:srgbClr val="000000"/>
              </a:solidFill>
              <a:latin typeface="Arial" panose="020B0604020202020204" pitchFamily="34" charset="0"/>
              <a:cs typeface="Arial" panose="020B0604020202020204" pitchFamily="34" charset="0"/>
            </a:endParaRPr>
          </a:p>
        </p:txBody>
      </p:sp>
      <p:sp>
        <p:nvSpPr>
          <p:cNvPr id="20" name="Prostokąt 19">
            <a:extLst>
              <a:ext uri="{FF2B5EF4-FFF2-40B4-BE49-F238E27FC236}">
                <a16:creationId xmlns:a16="http://schemas.microsoft.com/office/drawing/2014/main" xmlns="" id="{0FA97007-A459-4B48-A00E-734F28C46F0F}"/>
              </a:ext>
            </a:extLst>
          </p:cNvPr>
          <p:cNvSpPr/>
          <p:nvPr/>
        </p:nvSpPr>
        <p:spPr>
          <a:xfrm>
            <a:off x="857058" y="4865209"/>
            <a:ext cx="4600786" cy="692497"/>
          </a:xfrm>
          <a:prstGeom prst="rect">
            <a:avLst/>
          </a:prstGeom>
        </p:spPr>
        <p:txBody>
          <a:bodyPr wrap="square">
            <a:spAutoFit/>
          </a:bodyPr>
          <a:lstStyle/>
          <a:p>
            <a:r>
              <a:rPr lang="pl-PL" sz="1700" b="1" dirty="0">
                <a:latin typeface="Arial" panose="020B0604020202020204" pitchFamily="34" charset="0"/>
                <a:cs typeface="Arial" panose="020B0604020202020204" pitchFamily="34" charset="0"/>
              </a:rPr>
              <a:t>New Home – New Car?</a:t>
            </a:r>
          </a:p>
          <a:p>
            <a:r>
              <a:rPr lang="pl-PL" sz="1100" dirty="0" err="1">
                <a:solidFill>
                  <a:srgbClr val="000000"/>
                </a:solidFill>
                <a:latin typeface="Arial" panose="020B0604020202020204" pitchFamily="34" charset="0"/>
                <a:cs typeface="Arial" panose="020B0604020202020204" pitchFamily="34" charset="0"/>
              </a:rPr>
              <a:t>looking</a:t>
            </a:r>
            <a:r>
              <a:rPr lang="pl-PL" sz="1100" dirty="0">
                <a:solidFill>
                  <a:srgbClr val="000000"/>
                </a:solidFill>
                <a:latin typeface="Arial" panose="020B0604020202020204" pitchFamily="34" charset="0"/>
                <a:cs typeface="Arial" panose="020B0604020202020204" pitchFamily="34" charset="0"/>
              </a:rPr>
              <a:t> for</a:t>
            </a:r>
            <a:r>
              <a:rPr lang="en" sz="1100" dirty="0">
                <a:solidFill>
                  <a:srgbClr val="000000"/>
                </a:solidFill>
                <a:latin typeface="Arial" panose="020B0604020202020204" pitchFamily="34" charset="0"/>
                <a:cs typeface="Arial" panose="020B0604020202020204" pitchFamily="34" charset="0"/>
              </a:rPr>
              <a:t> do-it-yourself and home interior products </a:t>
            </a:r>
          </a:p>
          <a:p>
            <a:r>
              <a:rPr lang="en" sz="1100" dirty="0">
                <a:solidFill>
                  <a:srgbClr val="000000"/>
                </a:solidFill>
                <a:latin typeface="Arial" panose="020B0604020202020204" pitchFamily="34" charset="0"/>
                <a:cs typeface="Arial" panose="020B0604020202020204" pitchFamily="34" charset="0"/>
              </a:rPr>
              <a:t>at </a:t>
            </a:r>
            <a:r>
              <a:rPr lang="pl-PL" sz="1100" dirty="0" err="1">
                <a:solidFill>
                  <a:srgbClr val="000000"/>
                </a:solidFill>
                <a:latin typeface="Arial" panose="020B0604020202020204" pitchFamily="34" charset="0"/>
                <a:cs typeface="Arial" panose="020B0604020202020204" pitchFamily="34" charset="0"/>
              </a:rPr>
              <a:t>Castorama</a:t>
            </a:r>
            <a:r>
              <a:rPr lang="pl-PL" sz="1100" dirty="0">
                <a:solidFill>
                  <a:srgbClr val="000000"/>
                </a:solidFill>
                <a:latin typeface="Arial" panose="020B0604020202020204" pitchFamily="34" charset="0"/>
                <a:cs typeface="Arial" panose="020B0604020202020204" pitchFamily="34" charset="0"/>
              </a:rPr>
              <a:t> </a:t>
            </a:r>
            <a:r>
              <a:rPr lang="pl-PL" sz="1100" dirty="0" err="1">
                <a:solidFill>
                  <a:srgbClr val="000000"/>
                </a:solidFill>
                <a:latin typeface="Arial" panose="020B0604020202020204" pitchFamily="34" charset="0"/>
                <a:cs typeface="Arial" panose="020B0604020202020204" pitchFamily="34" charset="0"/>
              </a:rPr>
              <a:t>or</a:t>
            </a:r>
            <a:r>
              <a:rPr lang="pl-PL" sz="1100" dirty="0">
                <a:solidFill>
                  <a:srgbClr val="000000"/>
                </a:solidFill>
                <a:latin typeface="Arial" panose="020B0604020202020204" pitchFamily="34" charset="0"/>
                <a:cs typeface="Arial" panose="020B0604020202020204" pitchFamily="34" charset="0"/>
              </a:rPr>
              <a:t> Leroy Merlin</a:t>
            </a:r>
          </a:p>
        </p:txBody>
      </p:sp>
      <p:sp>
        <p:nvSpPr>
          <p:cNvPr id="21" name="Prostokąt 20">
            <a:extLst>
              <a:ext uri="{FF2B5EF4-FFF2-40B4-BE49-F238E27FC236}">
                <a16:creationId xmlns:a16="http://schemas.microsoft.com/office/drawing/2014/main" xmlns="" id="{5A3CEDC7-AEED-F946-84AE-5DE9AFC39708}"/>
              </a:ext>
            </a:extLst>
          </p:cNvPr>
          <p:cNvSpPr/>
          <p:nvPr/>
        </p:nvSpPr>
        <p:spPr>
          <a:xfrm>
            <a:off x="857058" y="3841560"/>
            <a:ext cx="4600786" cy="523220"/>
          </a:xfrm>
          <a:prstGeom prst="rect">
            <a:avLst/>
          </a:prstGeom>
        </p:spPr>
        <p:txBody>
          <a:bodyPr wrap="square">
            <a:spAutoFit/>
          </a:bodyPr>
          <a:lstStyle/>
          <a:p>
            <a:r>
              <a:rPr lang="en" sz="1700" b="1" dirty="0">
                <a:latin typeface="Arial" panose="020B0604020202020204" pitchFamily="34" charset="0"/>
                <a:cs typeface="Arial" panose="020B0604020202020204" pitchFamily="34" charset="0"/>
              </a:rPr>
              <a:t>Choosing Samsung over Huawei (x2.5)</a:t>
            </a:r>
          </a:p>
          <a:p>
            <a:r>
              <a:rPr lang="pl-PL" sz="1100" dirty="0" err="1">
                <a:solidFill>
                  <a:srgbClr val="000000"/>
                </a:solidFill>
                <a:latin typeface="Arial" panose="020B0604020202020204" pitchFamily="34" charset="0"/>
                <a:cs typeface="Arial" panose="020B0604020202020204" pitchFamily="34" charset="0"/>
              </a:rPr>
              <a:t>despite</a:t>
            </a:r>
            <a:r>
              <a:rPr lang="pl-PL" sz="1100" dirty="0">
                <a:solidFill>
                  <a:srgbClr val="000000"/>
                </a:solidFill>
                <a:latin typeface="Arial" panose="020B0604020202020204" pitchFamily="34" charset="0"/>
                <a:cs typeface="Arial" panose="020B0604020202020204" pitchFamily="34" charset="0"/>
              </a:rPr>
              <a:t> the </a:t>
            </a:r>
            <a:r>
              <a:rPr lang="pl-PL" sz="1100" dirty="0" err="1">
                <a:solidFill>
                  <a:srgbClr val="000000"/>
                </a:solidFill>
                <a:latin typeface="Arial" panose="020B0604020202020204" pitchFamily="34" charset="0"/>
                <a:cs typeface="Arial" panose="020B0604020202020204" pitchFamily="34" charset="0"/>
              </a:rPr>
              <a:t>current</a:t>
            </a:r>
            <a:r>
              <a:rPr lang="pl-PL" sz="1100" dirty="0">
                <a:solidFill>
                  <a:srgbClr val="000000"/>
                </a:solidFill>
                <a:latin typeface="Arial" panose="020B0604020202020204" pitchFamily="34" charset="0"/>
                <a:cs typeface="Arial" panose="020B0604020202020204" pitchFamily="34" charset="0"/>
              </a:rPr>
              <a:t> market </a:t>
            </a:r>
            <a:r>
              <a:rPr lang="pl-PL" sz="1100" dirty="0" err="1">
                <a:solidFill>
                  <a:srgbClr val="000000"/>
                </a:solidFill>
                <a:latin typeface="Arial" panose="020B0604020202020204" pitchFamily="34" charset="0"/>
                <a:cs typeface="Arial" panose="020B0604020202020204" pitchFamily="34" charset="0"/>
              </a:rPr>
              <a:t>trends</a:t>
            </a:r>
            <a:endParaRPr lang="pl-PL" sz="1100" dirty="0">
              <a:solidFill>
                <a:srgbClr val="000000"/>
              </a:solidFill>
              <a:latin typeface="Arial" panose="020B0604020202020204" pitchFamily="34" charset="0"/>
              <a:cs typeface="Arial" panose="020B0604020202020204" pitchFamily="34" charset="0"/>
            </a:endParaRPr>
          </a:p>
        </p:txBody>
      </p:sp>
      <p:pic>
        <p:nvPicPr>
          <p:cNvPr id="6" name="Grafika 5">
            <a:extLst>
              <a:ext uri="{FF2B5EF4-FFF2-40B4-BE49-F238E27FC236}">
                <a16:creationId xmlns:a16="http://schemas.microsoft.com/office/drawing/2014/main" xmlns="" id="{DBA4241E-D79A-42B0-8618-C4836891AE5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94086" y="4979353"/>
            <a:ext cx="267559" cy="436831"/>
          </a:xfrm>
          <a:prstGeom prst="rect">
            <a:avLst/>
          </a:prstGeom>
        </p:spPr>
      </p:pic>
      <p:pic>
        <p:nvPicPr>
          <p:cNvPr id="9" name="Obraz 8">
            <a:extLst>
              <a:ext uri="{FF2B5EF4-FFF2-40B4-BE49-F238E27FC236}">
                <a16:creationId xmlns:a16="http://schemas.microsoft.com/office/drawing/2014/main" xmlns="" id="{8DF6F243-D329-9545-9AFD-2CB766DA36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57844" y="12285"/>
            <a:ext cx="7139273" cy="6858000"/>
          </a:xfrm>
          <a:prstGeom prst="rect">
            <a:avLst/>
          </a:prstGeom>
        </p:spPr>
      </p:pic>
      <p:pic>
        <p:nvPicPr>
          <p:cNvPr id="22" name="Picture 3">
            <a:extLst>
              <a:ext uri="{FF2B5EF4-FFF2-40B4-BE49-F238E27FC236}">
                <a16:creationId xmlns:a16="http://schemas.microsoft.com/office/drawing/2014/main" xmlns="" id="{B1E73BFC-15EF-1F42-A4AF-A99AB79C0E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847" y="401358"/>
            <a:ext cx="1771238" cy="207069"/>
          </a:xfrm>
          <a:prstGeom prst="rect">
            <a:avLst/>
          </a:prstGeom>
        </p:spPr>
      </p:pic>
      <p:sp>
        <p:nvSpPr>
          <p:cNvPr id="25" name="Title 1">
            <a:extLst>
              <a:ext uri="{FF2B5EF4-FFF2-40B4-BE49-F238E27FC236}">
                <a16:creationId xmlns:a16="http://schemas.microsoft.com/office/drawing/2014/main" xmlns="" id="{32E23089-D7F3-3C4B-83F9-F9F631715304}"/>
              </a:ext>
            </a:extLst>
          </p:cNvPr>
          <p:cNvSpPr txBox="1">
            <a:spLocks/>
          </p:cNvSpPr>
          <p:nvPr/>
        </p:nvSpPr>
        <p:spPr>
          <a:xfrm>
            <a:off x="663698" y="635560"/>
            <a:ext cx="10864603" cy="966069"/>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l-PL" sz="2300" dirty="0" err="1">
                <a:latin typeface="Arial" panose="020B0604020202020204" pitchFamily="34" charset="0"/>
                <a:ea typeface="Lato" panose="020F0502020204030203" pitchFamily="34" charset="0"/>
                <a:cs typeface="Arial" panose="020B0604020202020204" pitchFamily="34" charset="0"/>
              </a:rPr>
              <a:t>Visitors</a:t>
            </a:r>
            <a:r>
              <a:rPr lang="pl-PL" sz="2300" dirty="0">
                <a:latin typeface="Arial" panose="020B0604020202020204" pitchFamily="34" charset="0"/>
                <a:ea typeface="Lato" panose="020F0502020204030203" pitchFamily="34" charset="0"/>
                <a:cs typeface="Arial" panose="020B0604020202020204" pitchFamily="34" charset="0"/>
              </a:rPr>
              <a:t> </a:t>
            </a:r>
            <a:r>
              <a:rPr lang="pl-PL" sz="2300" dirty="0" err="1">
                <a:latin typeface="Arial" panose="020B0604020202020204" pitchFamily="34" charset="0"/>
                <a:ea typeface="Lato" panose="020F0502020204030203" pitchFamily="34" charset="0"/>
                <a:cs typeface="Arial" panose="020B0604020202020204" pitchFamily="34" charset="0"/>
              </a:rPr>
              <a:t>Insights</a:t>
            </a:r>
            <a:r>
              <a:rPr lang="pl-PL" sz="2300" dirty="0">
                <a:latin typeface="Arial" panose="020B0604020202020204" pitchFamily="34" charset="0"/>
                <a:ea typeface="Lato" panose="020F0502020204030203" pitchFamily="34" charset="0"/>
                <a:cs typeface="Arial" panose="020B0604020202020204" pitchFamily="34" charset="0"/>
              </a:rPr>
              <a:t> </a:t>
            </a:r>
            <a:r>
              <a:rPr lang="pl-PL" sz="2300" dirty="0" err="1">
                <a:latin typeface="Arial" panose="020B0604020202020204" pitchFamily="34" charset="0"/>
                <a:ea typeface="Lato" panose="020F0502020204030203" pitchFamily="34" charset="0"/>
                <a:cs typeface="Arial" panose="020B0604020202020204" pitchFamily="34" charset="0"/>
              </a:rPr>
              <a:t>Summary</a:t>
            </a:r>
            <a:r>
              <a:rPr lang="pl-PL" sz="2300" dirty="0">
                <a:latin typeface="Arial" panose="020B0604020202020204" pitchFamily="34" charset="0"/>
                <a:ea typeface="Lato" panose="020F0502020204030203" pitchFamily="34" charset="0"/>
                <a:cs typeface="Arial" panose="020B0604020202020204" pitchFamily="34" charset="0"/>
              </a:rPr>
              <a:t>:</a:t>
            </a:r>
            <a:endParaRPr lang="pl-PL" sz="2300" dirty="0">
              <a:latin typeface="Arial" panose="020B0604020202020204" pitchFamily="34" charset="0"/>
              <a:cs typeface="Arial" panose="020B0604020202020204" pitchFamily="34" charset="0"/>
            </a:endParaRPr>
          </a:p>
        </p:txBody>
      </p:sp>
      <p:pic>
        <p:nvPicPr>
          <p:cNvPr id="7" name="Picture 6" descr="A picture containing object&#10;&#10;Description automatically generated">
            <a:extLst>
              <a:ext uri="{FF2B5EF4-FFF2-40B4-BE49-F238E27FC236}">
                <a16:creationId xmlns:a16="http://schemas.microsoft.com/office/drawing/2014/main" xmlns="" id="{D42397C3-4049-0543-8383-BE35E8C4BB03}"/>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78916" y="3981461"/>
            <a:ext cx="707471" cy="199910"/>
          </a:xfrm>
          <a:prstGeom prst="rect">
            <a:avLst/>
          </a:prstGeom>
        </p:spPr>
      </p:pic>
      <p:sp>
        <p:nvSpPr>
          <p:cNvPr id="18" name="Prostokąt 20">
            <a:extLst>
              <a:ext uri="{FF2B5EF4-FFF2-40B4-BE49-F238E27FC236}">
                <a16:creationId xmlns:a16="http://schemas.microsoft.com/office/drawing/2014/main" xmlns="" id="{8B6F0DE6-57DE-F84B-982B-3A8E9EA84E9F}"/>
              </a:ext>
            </a:extLst>
          </p:cNvPr>
          <p:cNvSpPr/>
          <p:nvPr/>
        </p:nvSpPr>
        <p:spPr>
          <a:xfrm>
            <a:off x="857058" y="2859507"/>
            <a:ext cx="4600786" cy="523220"/>
          </a:xfrm>
          <a:prstGeom prst="rect">
            <a:avLst/>
          </a:prstGeom>
        </p:spPr>
        <p:txBody>
          <a:bodyPr wrap="square">
            <a:spAutoFit/>
          </a:bodyPr>
          <a:lstStyle/>
          <a:p>
            <a:r>
              <a:rPr lang="en" sz="1700" b="1" dirty="0">
                <a:latin typeface="Arial" panose="020B0604020202020204" pitchFamily="34" charset="0"/>
                <a:cs typeface="Arial" panose="020B0604020202020204" pitchFamily="34" charset="0"/>
              </a:rPr>
              <a:t>Choosing Shell over </a:t>
            </a:r>
            <a:r>
              <a:rPr lang="en" sz="1700" b="1" dirty="0" err="1">
                <a:latin typeface="Arial" panose="020B0604020202020204" pitchFamily="34" charset="0"/>
                <a:cs typeface="Arial" panose="020B0604020202020204" pitchFamily="34" charset="0"/>
              </a:rPr>
              <a:t>Orlen</a:t>
            </a:r>
            <a:r>
              <a:rPr lang="en" sz="1700" b="1" dirty="0">
                <a:latin typeface="Arial" panose="020B0604020202020204" pitchFamily="34" charset="0"/>
                <a:cs typeface="Arial" panose="020B0604020202020204" pitchFamily="34" charset="0"/>
              </a:rPr>
              <a:t> </a:t>
            </a:r>
          </a:p>
          <a:p>
            <a:r>
              <a:rPr lang="pl-PL" sz="1100" dirty="0" err="1">
                <a:solidFill>
                  <a:srgbClr val="000000"/>
                </a:solidFill>
                <a:latin typeface="Arial" panose="020B0604020202020204" pitchFamily="34" charset="0"/>
                <a:cs typeface="Arial" panose="020B0604020202020204" pitchFamily="34" charset="0"/>
              </a:rPr>
              <a:t>more</a:t>
            </a:r>
            <a:r>
              <a:rPr lang="pl-PL" sz="1100" dirty="0">
                <a:solidFill>
                  <a:srgbClr val="000000"/>
                </a:solidFill>
                <a:latin typeface="Arial" panose="020B0604020202020204" pitchFamily="34" charset="0"/>
                <a:cs typeface="Arial" panose="020B0604020202020204" pitchFamily="34" charset="0"/>
              </a:rPr>
              <a:t> </a:t>
            </a:r>
            <a:r>
              <a:rPr lang="pl-PL" sz="1100" dirty="0" err="1">
                <a:solidFill>
                  <a:srgbClr val="000000"/>
                </a:solidFill>
                <a:latin typeface="Arial" panose="020B0604020202020204" pitchFamily="34" charset="0"/>
                <a:cs typeface="Arial" panose="020B0604020202020204" pitchFamily="34" charset="0"/>
              </a:rPr>
              <a:t>frequently</a:t>
            </a:r>
            <a:r>
              <a:rPr lang="pl-PL" sz="1100" dirty="0">
                <a:solidFill>
                  <a:srgbClr val="000000"/>
                </a:solidFill>
                <a:latin typeface="Arial" panose="020B0604020202020204" pitchFamily="34" charset="0"/>
                <a:cs typeface="Arial" panose="020B0604020202020204" pitchFamily="34" charset="0"/>
              </a:rPr>
              <a:t> </a:t>
            </a:r>
            <a:r>
              <a:rPr lang="pl-PL" sz="1100" dirty="0" err="1">
                <a:solidFill>
                  <a:srgbClr val="000000"/>
                </a:solidFill>
                <a:latin typeface="Arial" panose="020B0604020202020204" pitchFamily="34" charset="0"/>
                <a:cs typeface="Arial" panose="020B0604020202020204" pitchFamily="34" charset="0"/>
              </a:rPr>
              <a:t>than</a:t>
            </a:r>
            <a:r>
              <a:rPr lang="pl-PL" sz="1100" dirty="0">
                <a:solidFill>
                  <a:srgbClr val="000000"/>
                </a:solidFill>
                <a:latin typeface="Arial" panose="020B0604020202020204" pitchFamily="34" charset="0"/>
                <a:cs typeface="Arial" panose="020B0604020202020204" pitchFamily="34" charset="0"/>
              </a:rPr>
              <a:t> the </a:t>
            </a:r>
            <a:r>
              <a:rPr lang="pl-PL" sz="1100" dirty="0" err="1">
                <a:solidFill>
                  <a:srgbClr val="000000"/>
                </a:solidFill>
                <a:latin typeface="Arial" panose="020B0604020202020204" pitchFamily="34" charset="0"/>
                <a:cs typeface="Arial" panose="020B0604020202020204" pitchFamily="34" charset="0"/>
              </a:rPr>
              <a:t>population</a:t>
            </a:r>
            <a:endParaRPr lang="pl-PL" sz="1100" dirty="0">
              <a:solidFill>
                <a:srgbClr val="000000"/>
              </a:solidFill>
              <a:latin typeface="Arial" panose="020B0604020202020204" pitchFamily="34" charset="0"/>
              <a:cs typeface="Arial" panose="020B0604020202020204" pitchFamily="34" charset="0"/>
            </a:endParaRPr>
          </a:p>
        </p:txBody>
      </p:sp>
      <p:pic>
        <p:nvPicPr>
          <p:cNvPr id="12" name="Picture 11" descr="A close up of a logo&#10;&#10;Description automatically generated">
            <a:extLst>
              <a:ext uri="{FF2B5EF4-FFF2-40B4-BE49-F238E27FC236}">
                <a16:creationId xmlns:a16="http://schemas.microsoft.com/office/drawing/2014/main" xmlns="" id="{ABB23822-5BF0-184C-826C-F0489AF65451}"/>
              </a:ext>
            </a:extLst>
          </p:cNvPr>
          <p:cNvPicPr>
            <a:picLocks noChangeAspect="1"/>
          </p:cNvPicPr>
          <p:nvPr/>
        </p:nvPicPr>
        <p:blipFill>
          <a:blip r:embed="rId7"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21681" y="2902400"/>
            <a:ext cx="415166" cy="415166"/>
          </a:xfrm>
          <a:prstGeom prst="rect">
            <a:avLst/>
          </a:prstGeom>
        </p:spPr>
      </p:pic>
      <p:pic>
        <p:nvPicPr>
          <p:cNvPr id="3" name="Grafika 2" descr="Rodzic i niemowlę">
            <a:extLst>
              <a:ext uri="{FF2B5EF4-FFF2-40B4-BE49-F238E27FC236}">
                <a16:creationId xmlns:a16="http://schemas.microsoft.com/office/drawing/2014/main" xmlns="" id="{50935D5A-9C39-ED42-8FB5-928FEE53037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80659" y="1765636"/>
            <a:ext cx="707471" cy="707471"/>
          </a:xfrm>
          <a:prstGeom prst="rect">
            <a:avLst/>
          </a:prstGeom>
        </p:spPr>
      </p:pic>
    </p:spTree>
    <p:extLst>
      <p:ext uri="{BB962C8B-B14F-4D97-AF65-F5344CB8AC3E}">
        <p14:creationId xmlns:p14="http://schemas.microsoft.com/office/powerpoint/2010/main" val="255121106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xmlns="" id="{FB11DB42-9C73-4611-A709-CD4D744FA88F}"/>
              </a:ext>
            </a:extLst>
          </p:cNvPr>
          <p:cNvPicPr>
            <a:picLocks noChangeAspect="1"/>
          </p:cNvPicPr>
          <p:nvPr/>
        </p:nvPicPr>
        <p:blipFill>
          <a:blip r:embed="rId2"/>
          <a:stretch>
            <a:fillRect/>
          </a:stretch>
        </p:blipFill>
        <p:spPr>
          <a:xfrm>
            <a:off x="-125129" y="-16955"/>
            <a:ext cx="12416589" cy="6900781"/>
          </a:xfrm>
          <a:prstGeom prst="rect">
            <a:avLst/>
          </a:prstGeom>
        </p:spPr>
      </p:pic>
      <p:cxnSp>
        <p:nvCxnSpPr>
          <p:cNvPr id="8" name="Łącznik prosty 7">
            <a:extLst>
              <a:ext uri="{FF2B5EF4-FFF2-40B4-BE49-F238E27FC236}">
                <a16:creationId xmlns:a16="http://schemas.microsoft.com/office/drawing/2014/main" xmlns="" id="{404AF52E-68FE-4084-9299-CB3DE6A017DD}"/>
              </a:ext>
            </a:extLst>
          </p:cNvPr>
          <p:cNvCxnSpPr>
            <a:cxnSpLocks/>
          </p:cNvCxnSpPr>
          <p:nvPr/>
        </p:nvCxnSpPr>
        <p:spPr>
          <a:xfrm>
            <a:off x="756082" y="4970337"/>
            <a:ext cx="10660601" cy="0"/>
          </a:xfrm>
          <a:prstGeom prst="line">
            <a:avLst/>
          </a:prstGeom>
          <a:ln>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xmlns="" id="{6FBEDF05-4BBE-4E3F-8437-BCBF9F90B9F8}"/>
              </a:ext>
            </a:extLst>
          </p:cNvPr>
          <p:cNvCxnSpPr/>
          <p:nvPr/>
        </p:nvCxnSpPr>
        <p:spPr>
          <a:xfrm>
            <a:off x="736847" y="2055073"/>
            <a:ext cx="106798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4">
            <a:extLst>
              <a:ext uri="{FF2B5EF4-FFF2-40B4-BE49-F238E27FC236}">
                <a16:creationId xmlns:a16="http://schemas.microsoft.com/office/drawing/2014/main" xmlns="" id="{08501DD8-ECA5-453B-BDAC-7A38729F86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5661" y="802770"/>
            <a:ext cx="5716223" cy="673367"/>
          </a:xfrm>
          <a:prstGeom prst="rect">
            <a:avLst/>
          </a:prstGeom>
        </p:spPr>
      </p:pic>
      <p:sp>
        <p:nvSpPr>
          <p:cNvPr id="11" name="Prostokąt 10">
            <a:extLst>
              <a:ext uri="{FF2B5EF4-FFF2-40B4-BE49-F238E27FC236}">
                <a16:creationId xmlns:a16="http://schemas.microsoft.com/office/drawing/2014/main" xmlns="" id="{52B2929F-CDFD-4003-A277-2A1971299634}"/>
              </a:ext>
            </a:extLst>
          </p:cNvPr>
          <p:cNvSpPr/>
          <p:nvPr/>
        </p:nvSpPr>
        <p:spPr>
          <a:xfrm>
            <a:off x="2883868" y="2812975"/>
            <a:ext cx="6070861" cy="1277273"/>
          </a:xfrm>
          <a:prstGeom prst="rect">
            <a:avLst/>
          </a:prstGeom>
        </p:spPr>
        <p:txBody>
          <a:bodyPr wrap="square">
            <a:spAutoFit/>
          </a:bodyPr>
          <a:lstStyle/>
          <a:p>
            <a:pPr algn="ctr">
              <a:spcBef>
                <a:spcPct val="0"/>
              </a:spcBef>
              <a:spcAft>
                <a:spcPts val="600"/>
              </a:spcAft>
            </a:pPr>
            <a:r>
              <a:rPr lang="en-US" sz="3600" b="1" dirty="0">
                <a:solidFill>
                  <a:schemeClr val="bg1"/>
                </a:solidFill>
                <a:latin typeface="Arial" panose="020B0604020202020204" pitchFamily="34" charset="0"/>
                <a:ea typeface="Lato" panose="020F0502020204030203" pitchFamily="34" charset="0"/>
                <a:cs typeface="Arial" panose="020B0604020202020204" pitchFamily="34" charset="0"/>
              </a:rPr>
              <a:t>Reach people online </a:t>
            </a:r>
          </a:p>
          <a:p>
            <a:pPr algn="ctr">
              <a:spcBef>
                <a:spcPct val="0"/>
              </a:spcBef>
              <a:spcAft>
                <a:spcPts val="600"/>
              </a:spcAft>
            </a:pPr>
            <a:r>
              <a:rPr lang="en-US" sz="3600" b="1" dirty="0">
                <a:solidFill>
                  <a:schemeClr val="bg1"/>
                </a:solidFill>
                <a:latin typeface="Arial" panose="020B0604020202020204" pitchFamily="34" charset="0"/>
                <a:ea typeface="Lato" panose="020F0502020204030203" pitchFamily="34" charset="0"/>
                <a:cs typeface="Arial" panose="020B0604020202020204" pitchFamily="34" charset="0"/>
              </a:rPr>
              <a:t>based on offline contexts</a:t>
            </a:r>
          </a:p>
        </p:txBody>
      </p:sp>
      <p:sp>
        <p:nvSpPr>
          <p:cNvPr id="12" name="Prostokąt 11">
            <a:extLst>
              <a:ext uri="{FF2B5EF4-FFF2-40B4-BE49-F238E27FC236}">
                <a16:creationId xmlns:a16="http://schemas.microsoft.com/office/drawing/2014/main" xmlns="" id="{08BC0E71-6D74-45A8-BE81-04AD24BA05F3}"/>
              </a:ext>
            </a:extLst>
          </p:cNvPr>
          <p:cNvSpPr/>
          <p:nvPr/>
        </p:nvSpPr>
        <p:spPr>
          <a:xfrm>
            <a:off x="756082" y="5573428"/>
            <a:ext cx="10660600" cy="276999"/>
          </a:xfrm>
          <a:prstGeom prst="rect">
            <a:avLst/>
          </a:prstGeom>
        </p:spPr>
        <p:txBody>
          <a:bodyPr wrap="square">
            <a:spAutoFit/>
          </a:bodyPr>
          <a:lstStyle/>
          <a:p>
            <a:pPr algn="ctr">
              <a:spcBef>
                <a:spcPct val="0"/>
              </a:spcBef>
              <a:spcAft>
                <a:spcPts val="600"/>
              </a:spcAft>
            </a:pPr>
            <a:r>
              <a:rPr lang="en-US" sz="1200" b="1" dirty="0">
                <a:solidFill>
                  <a:srgbClr val="3AACE4"/>
                </a:solidFill>
                <a:latin typeface="Arial" panose="020B0604020202020204" pitchFamily="34" charset="0"/>
                <a:ea typeface="Lato Light" panose="020F0502020204030203" pitchFamily="34" charset="0"/>
                <a:cs typeface="Arial" panose="020B0604020202020204" pitchFamily="34" charset="0"/>
              </a:rPr>
              <a:t>PART OF JUSTTAG GROUP</a:t>
            </a:r>
          </a:p>
        </p:txBody>
      </p:sp>
    </p:spTree>
    <p:extLst>
      <p:ext uri="{BB962C8B-B14F-4D97-AF65-F5344CB8AC3E}">
        <p14:creationId xmlns:p14="http://schemas.microsoft.com/office/powerpoint/2010/main" val="326805016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xmlns="" id="{14005BAA-5384-AB4C-AB18-E5F9D28B7E3F}"/>
              </a:ext>
            </a:extLst>
          </p:cNvPr>
          <p:cNvSpPr txBox="1">
            <a:spLocks/>
          </p:cNvSpPr>
          <p:nvPr/>
        </p:nvSpPr>
        <p:spPr>
          <a:xfrm>
            <a:off x="3978578" y="2251686"/>
            <a:ext cx="1890290" cy="408857"/>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GB" sz="1200" b="1" dirty="0">
                <a:latin typeface="Arial" panose="020B0604020202020204" pitchFamily="34" charset="0"/>
                <a:cs typeface="Arial" panose="020B0604020202020204" pitchFamily="34" charset="0"/>
              </a:rPr>
              <a:t>Campaign</a:t>
            </a:r>
            <a:endParaRPr lang="pl-PL" sz="1200" b="1" dirty="0">
              <a:latin typeface="Arial" panose="020B0604020202020204" pitchFamily="34" charset="0"/>
              <a:cs typeface="Arial" panose="020B0604020202020204" pitchFamily="34" charset="0"/>
            </a:endParaRPr>
          </a:p>
          <a:p>
            <a:pPr>
              <a:lnSpc>
                <a:spcPct val="110000"/>
              </a:lnSpc>
            </a:pPr>
            <a:r>
              <a:rPr lang="en-GB" sz="1200" b="1" dirty="0">
                <a:latin typeface="Arial" panose="020B0604020202020204" pitchFamily="34" charset="0"/>
                <a:cs typeface="Arial" panose="020B0604020202020204" pitchFamily="34" charset="0"/>
              </a:rPr>
              <a:t>performance</a:t>
            </a:r>
          </a:p>
        </p:txBody>
      </p:sp>
      <p:sp>
        <p:nvSpPr>
          <p:cNvPr id="26" name="Title 1">
            <a:extLst>
              <a:ext uri="{FF2B5EF4-FFF2-40B4-BE49-F238E27FC236}">
                <a16:creationId xmlns:a16="http://schemas.microsoft.com/office/drawing/2014/main" xmlns="" id="{0114F2B8-848F-764C-A8ED-1C00F6B3534D}"/>
              </a:ext>
            </a:extLst>
          </p:cNvPr>
          <p:cNvSpPr txBox="1">
            <a:spLocks/>
          </p:cNvSpPr>
          <p:nvPr/>
        </p:nvSpPr>
        <p:spPr>
          <a:xfrm>
            <a:off x="6614364" y="2268943"/>
            <a:ext cx="1999313" cy="408857"/>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b="1" dirty="0">
                <a:latin typeface="Arial" panose="020B0604020202020204" pitchFamily="34" charset="0"/>
                <a:cs typeface="Arial" panose="020B0604020202020204" pitchFamily="34" charset="0"/>
              </a:rPr>
              <a:t>Offline visits</a:t>
            </a:r>
          </a:p>
        </p:txBody>
      </p:sp>
      <p:sp>
        <p:nvSpPr>
          <p:cNvPr id="61" name="Prostokąt 7">
            <a:extLst>
              <a:ext uri="{FF2B5EF4-FFF2-40B4-BE49-F238E27FC236}">
                <a16:creationId xmlns:a16="http://schemas.microsoft.com/office/drawing/2014/main" xmlns="" id="{FCE9FCDC-D9DA-A74F-BD78-75EF4D4E2F67}"/>
              </a:ext>
            </a:extLst>
          </p:cNvPr>
          <p:cNvSpPr/>
          <p:nvPr/>
        </p:nvSpPr>
        <p:spPr>
          <a:xfrm>
            <a:off x="1175832" y="3040126"/>
            <a:ext cx="2216456" cy="2287934"/>
          </a:xfrm>
          <a:prstGeom prst="rect">
            <a:avLst/>
          </a:prstGeom>
        </p:spPr>
        <p:txBody>
          <a:bodyPr wrap="square" lIns="0">
            <a:spAutoFit/>
          </a:bodyPr>
          <a:lstStyle/>
          <a:p>
            <a:pPr>
              <a:lnSpc>
                <a:spcPct val="120000"/>
              </a:lnSpc>
              <a:buSzPct val="91000"/>
            </a:pPr>
            <a:r>
              <a:rPr lang="pl-PL" sz="1200" dirty="0" err="1">
                <a:latin typeface="Arial" panose="020B0604020202020204" pitchFamily="34" charset="0"/>
                <a:cs typeface="Arial" panose="020B0604020202020204" pitchFamily="34" charset="0"/>
              </a:rPr>
              <a:t>CarDealers</a:t>
            </a:r>
            <a:r>
              <a:rPr lang="pl-PL" sz="1200" dirty="0">
                <a:latin typeface="Arial" panose="020B0604020202020204" pitchFamily="34" charset="0"/>
                <a:cs typeface="Arial" panose="020B0604020202020204" pitchFamily="34" charset="0"/>
              </a:rPr>
              <a:t>: </a:t>
            </a:r>
            <a:r>
              <a:rPr lang="pl-PL" sz="1200" dirty="0" err="1">
                <a:latin typeface="Arial" panose="020B0604020202020204" pitchFamily="34" charset="0"/>
                <a:cs typeface="Arial" panose="020B0604020202020204" pitchFamily="34" charset="0"/>
              </a:rPr>
              <a:t>Users</a:t>
            </a:r>
            <a:r>
              <a:rPr lang="pl-PL" sz="1200" dirty="0">
                <a:latin typeface="Arial" panose="020B0604020202020204" pitchFamily="34" charset="0"/>
                <a:cs typeface="Arial" panose="020B0604020202020204" pitchFamily="34" charset="0"/>
              </a:rPr>
              <a:t> </a:t>
            </a:r>
            <a:r>
              <a:rPr lang="pl-PL" sz="1200" dirty="0" err="1">
                <a:latin typeface="Arial" panose="020B0604020202020204" pitchFamily="34" charset="0"/>
                <a:cs typeface="Arial" panose="020B0604020202020204" pitchFamily="34" charset="0"/>
              </a:rPr>
              <a:t>visiting</a:t>
            </a:r>
            <a:r>
              <a:rPr lang="pl-PL" sz="1200" dirty="0">
                <a:latin typeface="Arial" panose="020B0604020202020204" pitchFamily="34" charset="0"/>
                <a:cs typeface="Arial" panose="020B0604020202020204" pitchFamily="34" charset="0"/>
              </a:rPr>
              <a:t> car </a:t>
            </a:r>
            <a:r>
              <a:rPr lang="pl-PL" sz="1200" dirty="0" err="1">
                <a:latin typeface="Arial" panose="020B0604020202020204" pitchFamily="34" charset="0"/>
                <a:cs typeface="Arial" panose="020B0604020202020204" pitchFamily="34" charset="0"/>
              </a:rPr>
              <a:t>dealers</a:t>
            </a:r>
            <a:r>
              <a:rPr lang="pl-PL" sz="1200" dirty="0">
                <a:latin typeface="Arial" panose="020B0604020202020204" pitchFamily="34" charset="0"/>
                <a:cs typeface="Arial" panose="020B0604020202020204" pitchFamily="34" charset="0"/>
              </a:rPr>
              <a:t> (Citroen, Peugeot, Opel, Skoda, VW, Toyota, Honda, Ford etc.)</a:t>
            </a:r>
          </a:p>
          <a:p>
            <a:pPr>
              <a:lnSpc>
                <a:spcPct val="120000"/>
              </a:lnSpc>
              <a:buSzPct val="91000"/>
            </a:pPr>
            <a:endParaRPr lang="pl-PL" sz="1200" dirty="0">
              <a:latin typeface="Arial" panose="020B0604020202020204" pitchFamily="34" charset="0"/>
              <a:cs typeface="Arial" panose="020B0604020202020204" pitchFamily="34" charset="0"/>
            </a:endParaRPr>
          </a:p>
          <a:p>
            <a:pPr>
              <a:lnSpc>
                <a:spcPct val="120000"/>
              </a:lnSpc>
              <a:buSzPct val="91000"/>
            </a:pPr>
            <a:r>
              <a:rPr lang="pl-PL" sz="1200" dirty="0" err="1">
                <a:latin typeface="Arial" panose="020B0604020202020204" pitchFamily="34" charset="0"/>
                <a:cs typeface="Arial" panose="020B0604020202020204" pitchFamily="34" charset="0"/>
              </a:rPr>
              <a:t>MotoEvents</a:t>
            </a:r>
            <a:r>
              <a:rPr lang="pl-PL" sz="1200" dirty="0">
                <a:latin typeface="Arial" panose="020B0604020202020204" pitchFamily="34" charset="0"/>
                <a:cs typeface="Arial" panose="020B0604020202020204" pitchFamily="34" charset="0"/>
              </a:rPr>
              <a:t>: </a:t>
            </a:r>
            <a:r>
              <a:rPr lang="pl-PL" sz="1200" dirty="0" err="1">
                <a:latin typeface="Arial" panose="020B0604020202020204" pitchFamily="34" charset="0"/>
                <a:cs typeface="Arial" panose="020B0604020202020204" pitchFamily="34" charset="0"/>
              </a:rPr>
              <a:t>Users</a:t>
            </a:r>
            <a:r>
              <a:rPr lang="pl-PL" sz="1200" dirty="0">
                <a:latin typeface="Arial" panose="020B0604020202020204" pitchFamily="34" charset="0"/>
                <a:cs typeface="Arial" panose="020B0604020202020204" pitchFamily="34" charset="0"/>
              </a:rPr>
              <a:t> </a:t>
            </a:r>
            <a:r>
              <a:rPr lang="pl-PL" sz="1200" dirty="0" err="1">
                <a:latin typeface="Arial" panose="020B0604020202020204" pitchFamily="34" charset="0"/>
                <a:cs typeface="Arial" panose="020B0604020202020204" pitchFamily="34" charset="0"/>
              </a:rPr>
              <a:t>visiting</a:t>
            </a:r>
            <a:r>
              <a:rPr lang="pl-PL" sz="1200" dirty="0">
                <a:latin typeface="Arial" panose="020B0604020202020204" pitchFamily="34" charset="0"/>
                <a:cs typeface="Arial" panose="020B0604020202020204" pitchFamily="34" charset="0"/>
              </a:rPr>
              <a:t> </a:t>
            </a:r>
            <a:r>
              <a:rPr lang="pl-PL" sz="1200" dirty="0" err="1">
                <a:latin typeface="Arial" panose="020B0604020202020204" pitchFamily="34" charset="0"/>
                <a:cs typeface="Arial" panose="020B0604020202020204" pitchFamily="34" charset="0"/>
              </a:rPr>
              <a:t>events</a:t>
            </a:r>
            <a:r>
              <a:rPr lang="pl-PL" sz="1200" dirty="0">
                <a:latin typeface="Arial" panose="020B0604020202020204" pitchFamily="34" charset="0"/>
                <a:cs typeface="Arial" panose="020B0604020202020204" pitchFamily="34" charset="0"/>
              </a:rPr>
              <a:t> for </a:t>
            </a:r>
            <a:r>
              <a:rPr lang="pl-PL" sz="1200" dirty="0" err="1">
                <a:latin typeface="Arial" panose="020B0604020202020204" pitchFamily="34" charset="0"/>
                <a:cs typeface="Arial" panose="020B0604020202020204" pitchFamily="34" charset="0"/>
              </a:rPr>
              <a:t>automotive</a:t>
            </a:r>
            <a:r>
              <a:rPr lang="pl-PL" sz="1200" dirty="0">
                <a:latin typeface="Arial" panose="020B0604020202020204" pitchFamily="34" charset="0"/>
                <a:cs typeface="Arial" panose="020B0604020202020204" pitchFamily="34" charset="0"/>
              </a:rPr>
              <a:t> </a:t>
            </a:r>
            <a:r>
              <a:rPr lang="pl-PL" sz="1200" dirty="0" err="1">
                <a:latin typeface="Arial" panose="020B0604020202020204" pitchFamily="34" charset="0"/>
                <a:cs typeface="Arial" panose="020B0604020202020204" pitchFamily="34" charset="0"/>
              </a:rPr>
              <a:t>fans</a:t>
            </a:r>
            <a:r>
              <a:rPr lang="pl-PL" sz="1200" dirty="0">
                <a:latin typeface="Arial" panose="020B0604020202020204" pitchFamily="34" charset="0"/>
                <a:cs typeface="Arial" panose="020B0604020202020204" pitchFamily="34" charset="0"/>
              </a:rPr>
              <a:t> (</a:t>
            </a:r>
            <a:r>
              <a:rPr lang="pl-PL" sz="1200" dirty="0" err="1">
                <a:latin typeface="Arial" panose="020B0604020202020204" pitchFamily="34" charset="0"/>
                <a:cs typeface="Arial" panose="020B0604020202020204" pitchFamily="34" charset="0"/>
              </a:rPr>
              <a:t>Warsaw</a:t>
            </a:r>
            <a:r>
              <a:rPr lang="pl-PL" sz="1200" dirty="0">
                <a:latin typeface="Arial" panose="020B0604020202020204" pitchFamily="34" charset="0"/>
                <a:cs typeface="Arial" panose="020B0604020202020204" pitchFamily="34" charset="0"/>
              </a:rPr>
              <a:t> Motor Show </a:t>
            </a:r>
            <a:r>
              <a:rPr lang="pl-PL" sz="1200" dirty="0" err="1">
                <a:latin typeface="Arial" panose="020B0604020202020204" pitchFamily="34" charset="0"/>
                <a:cs typeface="Arial" panose="020B0604020202020204" pitchFamily="34" charset="0"/>
              </a:rPr>
              <a:t>at</a:t>
            </a:r>
            <a:r>
              <a:rPr lang="pl-PL" sz="1200" dirty="0">
                <a:latin typeface="Arial" panose="020B0604020202020204" pitchFamily="34" charset="0"/>
                <a:cs typeface="Arial" panose="020B0604020202020204" pitchFamily="34" charset="0"/>
              </a:rPr>
              <a:t> PTAK, Retro Motor Show </a:t>
            </a:r>
            <a:r>
              <a:rPr lang="pl-PL" sz="1200" dirty="0" err="1">
                <a:latin typeface="Arial" panose="020B0604020202020204" pitchFamily="34" charset="0"/>
                <a:cs typeface="Arial" panose="020B0604020202020204" pitchFamily="34" charset="0"/>
              </a:rPr>
              <a:t>at</a:t>
            </a:r>
            <a:r>
              <a:rPr lang="pl-PL" sz="1200" dirty="0">
                <a:latin typeface="Arial" panose="020B0604020202020204" pitchFamily="34" charset="0"/>
                <a:cs typeface="Arial" panose="020B0604020202020204" pitchFamily="34" charset="0"/>
              </a:rPr>
              <a:t> MTP etc.)</a:t>
            </a:r>
          </a:p>
          <a:p>
            <a:pPr>
              <a:lnSpc>
                <a:spcPct val="120000"/>
              </a:lnSpc>
              <a:buSzPct val="91000"/>
            </a:pPr>
            <a:endParaRPr lang="pl-PL" sz="1200" dirty="0">
              <a:latin typeface="Arial" panose="020B0604020202020204" pitchFamily="34" charset="0"/>
              <a:cs typeface="Arial" panose="020B0604020202020204" pitchFamily="34" charset="0"/>
            </a:endParaRPr>
          </a:p>
        </p:txBody>
      </p:sp>
      <p:sp>
        <p:nvSpPr>
          <p:cNvPr id="37" name="Title 1">
            <a:extLst>
              <a:ext uri="{FF2B5EF4-FFF2-40B4-BE49-F238E27FC236}">
                <a16:creationId xmlns:a16="http://schemas.microsoft.com/office/drawing/2014/main" xmlns="" id="{C039EC55-14B2-BF4F-BB3C-7BEF05605AE5}"/>
              </a:ext>
            </a:extLst>
          </p:cNvPr>
          <p:cNvSpPr txBox="1">
            <a:spLocks/>
          </p:cNvSpPr>
          <p:nvPr/>
        </p:nvSpPr>
        <p:spPr>
          <a:xfrm>
            <a:off x="1298910" y="2300987"/>
            <a:ext cx="1933569" cy="408857"/>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1200" b="1" dirty="0">
                <a:latin typeface="Arial" panose="020B0604020202020204" pitchFamily="34" charset="0"/>
                <a:cs typeface="Arial" panose="020B0604020202020204" pitchFamily="34" charset="0"/>
              </a:rPr>
              <a:t>Target</a:t>
            </a:r>
            <a:endParaRPr lang="pl-PL" sz="1200" b="1" dirty="0">
              <a:latin typeface="Arial" panose="020B0604020202020204" pitchFamily="34" charset="0"/>
              <a:cs typeface="Arial" panose="020B0604020202020204" pitchFamily="34" charset="0"/>
            </a:endParaRPr>
          </a:p>
          <a:p>
            <a:pPr>
              <a:lnSpc>
                <a:spcPct val="120000"/>
              </a:lnSpc>
            </a:pPr>
            <a:r>
              <a:rPr lang="en-GB" sz="1200" b="1" dirty="0">
                <a:latin typeface="Arial" panose="020B0604020202020204" pitchFamily="34" charset="0"/>
                <a:cs typeface="Arial" panose="020B0604020202020204" pitchFamily="34" charset="0"/>
              </a:rPr>
              <a:t>Groups</a:t>
            </a:r>
          </a:p>
        </p:txBody>
      </p:sp>
      <p:sp>
        <p:nvSpPr>
          <p:cNvPr id="38" name="Title 1">
            <a:extLst>
              <a:ext uri="{FF2B5EF4-FFF2-40B4-BE49-F238E27FC236}">
                <a16:creationId xmlns:a16="http://schemas.microsoft.com/office/drawing/2014/main" xmlns="" id="{B10C9BAA-DAE7-4B3D-BB64-097E1E046AA9}"/>
              </a:ext>
            </a:extLst>
          </p:cNvPr>
          <p:cNvSpPr txBox="1">
            <a:spLocks/>
          </p:cNvSpPr>
          <p:nvPr/>
        </p:nvSpPr>
        <p:spPr>
          <a:xfrm>
            <a:off x="736847" y="782801"/>
            <a:ext cx="10679836" cy="96606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300" dirty="0">
                <a:latin typeface="Arial" panose="020B0604020202020204" pitchFamily="34" charset="0"/>
                <a:cs typeface="Arial" panose="020B0604020202020204" pitchFamily="34" charset="0"/>
              </a:rPr>
              <a:t>KIA Sellout Jan-Feb </a:t>
            </a:r>
            <a:r>
              <a:rPr lang="en-US" sz="2300" dirty="0" err="1">
                <a:latin typeface="Arial" panose="020B0604020202020204" pitchFamily="34" charset="0"/>
                <a:cs typeface="Arial" panose="020B0604020202020204" pitchFamily="34" charset="0"/>
              </a:rPr>
              <a:t>KoalaAds</a:t>
            </a:r>
            <a:r>
              <a:rPr lang="en-US" sz="2300" dirty="0">
                <a:latin typeface="Arial" panose="020B0604020202020204" pitchFamily="34" charset="0"/>
                <a:cs typeface="Arial" panose="020B0604020202020204" pitchFamily="34" charset="0"/>
              </a:rPr>
              <a:t> Campaign Summary </a:t>
            </a:r>
            <a:br>
              <a:rPr lang="en-US" sz="2300" dirty="0">
                <a:latin typeface="Arial" panose="020B0604020202020204" pitchFamily="34" charset="0"/>
                <a:cs typeface="Arial" panose="020B0604020202020204" pitchFamily="34" charset="0"/>
              </a:rPr>
            </a:br>
            <a:r>
              <a:rPr lang="en-US" sz="2300" dirty="0">
                <a:latin typeface="Arial" panose="020B0604020202020204" pitchFamily="34" charset="0"/>
                <a:cs typeface="Arial" panose="020B0604020202020204" pitchFamily="34" charset="0"/>
              </a:rPr>
              <a:t>Campaign &amp; Post-Campaign Timeframe: 8/01 – 1/02/2019 – 15/02/2019</a:t>
            </a:r>
            <a:endParaRPr lang="pl-PL" sz="2300" dirty="0">
              <a:latin typeface="Arial" panose="020B0604020202020204" pitchFamily="34" charset="0"/>
              <a:cs typeface="Arial" panose="020B0604020202020204" pitchFamily="34" charset="0"/>
            </a:endParaRPr>
          </a:p>
        </p:txBody>
      </p:sp>
      <p:cxnSp>
        <p:nvCxnSpPr>
          <p:cNvPr id="48" name="Łącznik prosty 47">
            <a:extLst>
              <a:ext uri="{FF2B5EF4-FFF2-40B4-BE49-F238E27FC236}">
                <a16:creationId xmlns:a16="http://schemas.microsoft.com/office/drawing/2014/main" xmlns="" id="{F5222449-D1AC-4335-B79D-6E802AC041E8}"/>
              </a:ext>
            </a:extLst>
          </p:cNvPr>
          <p:cNvCxnSpPr>
            <a:cxnSpLocks/>
          </p:cNvCxnSpPr>
          <p:nvPr/>
        </p:nvCxnSpPr>
        <p:spPr>
          <a:xfrm>
            <a:off x="914236" y="2259724"/>
            <a:ext cx="0" cy="4060451"/>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49" name="Owal 48">
            <a:extLst>
              <a:ext uri="{FF2B5EF4-FFF2-40B4-BE49-F238E27FC236}">
                <a16:creationId xmlns:a16="http://schemas.microsoft.com/office/drawing/2014/main" xmlns="" id="{65B97DB7-85FA-4F8F-9093-8833B390CF12}"/>
              </a:ext>
            </a:extLst>
          </p:cNvPr>
          <p:cNvSpPr/>
          <p:nvPr/>
        </p:nvSpPr>
        <p:spPr>
          <a:xfrm>
            <a:off x="695753" y="2251686"/>
            <a:ext cx="426013" cy="42601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0" name="Content Placeholder 8">
            <a:extLst>
              <a:ext uri="{FF2B5EF4-FFF2-40B4-BE49-F238E27FC236}">
                <a16:creationId xmlns:a16="http://schemas.microsoft.com/office/drawing/2014/main" xmlns="" id="{46C0ED8D-07CF-46AB-994D-8977EE168C7E}"/>
              </a:ext>
            </a:extLst>
          </p:cNvPr>
          <p:cNvSpPr>
            <a:spLocks noGrp="1"/>
          </p:cNvSpPr>
          <p:nvPr>
            <p:ph idx="1"/>
          </p:nvPr>
        </p:nvSpPr>
        <p:spPr>
          <a:xfrm>
            <a:off x="780812" y="2365929"/>
            <a:ext cx="254287" cy="249449"/>
          </a:xfrm>
        </p:spPr>
        <p:txBody>
          <a:bodyPr anchor="ctr" anchorCtr="0">
            <a:normAutofit fontScale="77500" lnSpcReduction="20000"/>
          </a:bodyPr>
          <a:lstStyle/>
          <a:p>
            <a:pPr marL="0" indent="0" algn="ctr">
              <a:lnSpc>
                <a:spcPct val="100000"/>
              </a:lnSpc>
              <a:buNone/>
            </a:pPr>
            <a:r>
              <a:rPr lang="pl-PL" sz="1600" b="1" dirty="0">
                <a:solidFill>
                  <a:srgbClr val="3AACE4"/>
                </a:solidFill>
                <a:latin typeface="Arial" panose="020B0604020202020204" pitchFamily="34" charset="0"/>
                <a:cs typeface="Arial" panose="020B0604020202020204" pitchFamily="34" charset="0"/>
              </a:rPr>
              <a:t>1</a:t>
            </a:r>
          </a:p>
        </p:txBody>
      </p:sp>
      <p:cxnSp>
        <p:nvCxnSpPr>
          <p:cNvPr id="51" name="Łącznik prosty 50">
            <a:extLst>
              <a:ext uri="{FF2B5EF4-FFF2-40B4-BE49-F238E27FC236}">
                <a16:creationId xmlns:a16="http://schemas.microsoft.com/office/drawing/2014/main" xmlns="" id="{FA4B5E90-FD72-40E4-B73E-A36C53067F36}"/>
              </a:ext>
            </a:extLst>
          </p:cNvPr>
          <p:cNvCxnSpPr>
            <a:cxnSpLocks/>
          </p:cNvCxnSpPr>
          <p:nvPr/>
        </p:nvCxnSpPr>
        <p:spPr>
          <a:xfrm>
            <a:off x="3573432" y="2254071"/>
            <a:ext cx="0" cy="4060451"/>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52" name="Owal 51">
            <a:extLst>
              <a:ext uri="{FF2B5EF4-FFF2-40B4-BE49-F238E27FC236}">
                <a16:creationId xmlns:a16="http://schemas.microsoft.com/office/drawing/2014/main" xmlns="" id="{E64026C7-FF35-4F9C-A73F-73C689F37CCC}"/>
              </a:ext>
            </a:extLst>
          </p:cNvPr>
          <p:cNvSpPr/>
          <p:nvPr/>
        </p:nvSpPr>
        <p:spPr>
          <a:xfrm>
            <a:off x="3354949" y="2246033"/>
            <a:ext cx="426013" cy="42601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3" name="Content Placeholder 8">
            <a:extLst>
              <a:ext uri="{FF2B5EF4-FFF2-40B4-BE49-F238E27FC236}">
                <a16:creationId xmlns:a16="http://schemas.microsoft.com/office/drawing/2014/main" xmlns="" id="{A8A31B06-1565-4B89-B16D-71498D456FE4}"/>
              </a:ext>
            </a:extLst>
          </p:cNvPr>
          <p:cNvSpPr txBox="1">
            <a:spLocks/>
          </p:cNvSpPr>
          <p:nvPr/>
        </p:nvSpPr>
        <p:spPr>
          <a:xfrm>
            <a:off x="3440008" y="2360276"/>
            <a:ext cx="254287" cy="249449"/>
          </a:xfrm>
          <a:prstGeom prst="rect">
            <a:avLst/>
          </a:prstGeom>
        </p:spPr>
        <p:txBody>
          <a:bodyPr vert="horz" lIns="91440" tIns="45720" rIns="91440" bIns="45720" rtlCol="0" anchor="ctr" anchorCtr="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pl-PL" sz="1600" b="1" dirty="0">
                <a:solidFill>
                  <a:srgbClr val="3AACE4"/>
                </a:solidFill>
                <a:latin typeface="Arial" panose="020B0604020202020204" pitchFamily="34" charset="0"/>
                <a:cs typeface="Arial" panose="020B0604020202020204" pitchFamily="34" charset="0"/>
              </a:rPr>
              <a:t>2</a:t>
            </a:r>
          </a:p>
        </p:txBody>
      </p:sp>
      <p:cxnSp>
        <p:nvCxnSpPr>
          <p:cNvPr id="54" name="Łącznik prosty 53">
            <a:extLst>
              <a:ext uri="{FF2B5EF4-FFF2-40B4-BE49-F238E27FC236}">
                <a16:creationId xmlns:a16="http://schemas.microsoft.com/office/drawing/2014/main" xmlns="" id="{FE108CC3-F166-47B5-A2EE-8AF6130D4560}"/>
              </a:ext>
            </a:extLst>
          </p:cNvPr>
          <p:cNvCxnSpPr>
            <a:cxnSpLocks/>
          </p:cNvCxnSpPr>
          <p:nvPr/>
        </p:nvCxnSpPr>
        <p:spPr>
          <a:xfrm>
            <a:off x="6227489" y="2230946"/>
            <a:ext cx="0" cy="4060451"/>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62" name="Owal 61">
            <a:extLst>
              <a:ext uri="{FF2B5EF4-FFF2-40B4-BE49-F238E27FC236}">
                <a16:creationId xmlns:a16="http://schemas.microsoft.com/office/drawing/2014/main" xmlns="" id="{C4DB0382-E136-4145-B1C1-1EFF2113B6FF}"/>
              </a:ext>
            </a:extLst>
          </p:cNvPr>
          <p:cNvSpPr/>
          <p:nvPr/>
        </p:nvSpPr>
        <p:spPr>
          <a:xfrm>
            <a:off x="6009006" y="2222908"/>
            <a:ext cx="426013" cy="42601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Content Placeholder 8">
            <a:extLst>
              <a:ext uri="{FF2B5EF4-FFF2-40B4-BE49-F238E27FC236}">
                <a16:creationId xmlns:a16="http://schemas.microsoft.com/office/drawing/2014/main" xmlns="" id="{B723EDC2-A793-4BAF-867F-7BE3FC2B8706}"/>
              </a:ext>
            </a:extLst>
          </p:cNvPr>
          <p:cNvSpPr txBox="1">
            <a:spLocks/>
          </p:cNvSpPr>
          <p:nvPr/>
        </p:nvSpPr>
        <p:spPr>
          <a:xfrm>
            <a:off x="6094065" y="2337151"/>
            <a:ext cx="254287" cy="249449"/>
          </a:xfrm>
          <a:prstGeom prst="rect">
            <a:avLst/>
          </a:prstGeom>
        </p:spPr>
        <p:txBody>
          <a:bodyPr vert="horz" lIns="91440" tIns="45720" rIns="91440" bIns="45720" rtlCol="0" anchor="ctr" anchorCtr="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pl-PL" sz="1600" b="1" dirty="0">
                <a:solidFill>
                  <a:srgbClr val="3AACE4"/>
                </a:solidFill>
                <a:latin typeface="Arial" panose="020B0604020202020204" pitchFamily="34" charset="0"/>
                <a:cs typeface="Arial" panose="020B0604020202020204" pitchFamily="34" charset="0"/>
              </a:rPr>
              <a:t>3</a:t>
            </a:r>
          </a:p>
        </p:txBody>
      </p:sp>
      <p:cxnSp>
        <p:nvCxnSpPr>
          <p:cNvPr id="64" name="Łącznik prosty 63">
            <a:extLst>
              <a:ext uri="{FF2B5EF4-FFF2-40B4-BE49-F238E27FC236}">
                <a16:creationId xmlns:a16="http://schemas.microsoft.com/office/drawing/2014/main" xmlns="" id="{D02A4859-3594-4A51-9AA6-5F43C2B3055B}"/>
              </a:ext>
            </a:extLst>
          </p:cNvPr>
          <p:cNvCxnSpPr>
            <a:cxnSpLocks/>
          </p:cNvCxnSpPr>
          <p:nvPr/>
        </p:nvCxnSpPr>
        <p:spPr>
          <a:xfrm>
            <a:off x="8783081" y="2237417"/>
            <a:ext cx="0" cy="4060451"/>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65" name="Owal 64">
            <a:extLst>
              <a:ext uri="{FF2B5EF4-FFF2-40B4-BE49-F238E27FC236}">
                <a16:creationId xmlns:a16="http://schemas.microsoft.com/office/drawing/2014/main" xmlns="" id="{F4DA0FCC-C1F2-455B-8EB1-CEDDB8EC57CA}"/>
              </a:ext>
            </a:extLst>
          </p:cNvPr>
          <p:cNvSpPr/>
          <p:nvPr/>
        </p:nvSpPr>
        <p:spPr>
          <a:xfrm>
            <a:off x="8564598" y="2229379"/>
            <a:ext cx="426013" cy="42601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Content Placeholder 8">
            <a:extLst>
              <a:ext uri="{FF2B5EF4-FFF2-40B4-BE49-F238E27FC236}">
                <a16:creationId xmlns:a16="http://schemas.microsoft.com/office/drawing/2014/main" xmlns="" id="{48507D16-54BD-46EE-8437-0A1D96777946}"/>
              </a:ext>
            </a:extLst>
          </p:cNvPr>
          <p:cNvSpPr txBox="1">
            <a:spLocks/>
          </p:cNvSpPr>
          <p:nvPr/>
        </p:nvSpPr>
        <p:spPr>
          <a:xfrm>
            <a:off x="8649657" y="2343622"/>
            <a:ext cx="254287" cy="249449"/>
          </a:xfrm>
          <a:prstGeom prst="rect">
            <a:avLst/>
          </a:prstGeom>
        </p:spPr>
        <p:txBody>
          <a:bodyPr vert="horz" lIns="91440" tIns="45720" rIns="91440" bIns="45720" rtlCol="0" anchor="ctr" anchorCtr="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pl-PL" sz="1600" b="1" dirty="0">
                <a:solidFill>
                  <a:srgbClr val="3AACE4"/>
                </a:solidFill>
                <a:latin typeface="Arial" panose="020B0604020202020204" pitchFamily="34" charset="0"/>
                <a:cs typeface="Arial" panose="020B0604020202020204" pitchFamily="34" charset="0"/>
              </a:rPr>
              <a:t>4</a:t>
            </a:r>
          </a:p>
        </p:txBody>
      </p:sp>
      <p:cxnSp>
        <p:nvCxnSpPr>
          <p:cNvPr id="43" name="Łącznik prosty 42">
            <a:extLst>
              <a:ext uri="{FF2B5EF4-FFF2-40B4-BE49-F238E27FC236}">
                <a16:creationId xmlns:a16="http://schemas.microsoft.com/office/drawing/2014/main" xmlns="" id="{E5E320E3-41F0-470C-967E-5A02CA6B8DA9}"/>
              </a:ext>
            </a:extLst>
          </p:cNvPr>
          <p:cNvCxnSpPr>
            <a:cxnSpLocks/>
          </p:cNvCxnSpPr>
          <p:nvPr/>
        </p:nvCxnSpPr>
        <p:spPr>
          <a:xfrm>
            <a:off x="736847" y="1774052"/>
            <a:ext cx="106798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Łącznik prosty ze strzałką 29">
            <a:extLst>
              <a:ext uri="{FF2B5EF4-FFF2-40B4-BE49-F238E27FC236}">
                <a16:creationId xmlns:a16="http://schemas.microsoft.com/office/drawing/2014/main" xmlns="" id="{B6964AC8-0713-4439-8086-9E9078244067}"/>
              </a:ext>
            </a:extLst>
          </p:cNvPr>
          <p:cNvCxnSpPr>
            <a:cxnSpLocks/>
          </p:cNvCxnSpPr>
          <p:nvPr/>
        </p:nvCxnSpPr>
        <p:spPr>
          <a:xfrm>
            <a:off x="5046562" y="2435914"/>
            <a:ext cx="855763" cy="0"/>
          </a:xfrm>
          <a:prstGeom prst="straightConnector1">
            <a:avLst/>
          </a:prstGeom>
          <a:ln>
            <a:solidFill>
              <a:srgbClr val="00B0F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68" name="Łącznik prosty ze strzałką 67">
            <a:extLst>
              <a:ext uri="{FF2B5EF4-FFF2-40B4-BE49-F238E27FC236}">
                <a16:creationId xmlns:a16="http://schemas.microsoft.com/office/drawing/2014/main" xmlns="" id="{6CE5D972-E14D-4180-A640-282BAC7ED82C}"/>
              </a:ext>
            </a:extLst>
          </p:cNvPr>
          <p:cNvCxnSpPr>
            <a:cxnSpLocks/>
          </p:cNvCxnSpPr>
          <p:nvPr/>
        </p:nvCxnSpPr>
        <p:spPr>
          <a:xfrm>
            <a:off x="2376716" y="2460277"/>
            <a:ext cx="855763" cy="0"/>
          </a:xfrm>
          <a:prstGeom prst="straightConnector1">
            <a:avLst/>
          </a:prstGeom>
          <a:ln>
            <a:solidFill>
              <a:srgbClr val="00B0F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69" name="Łącznik prosty ze strzałką 68">
            <a:extLst>
              <a:ext uri="{FF2B5EF4-FFF2-40B4-BE49-F238E27FC236}">
                <a16:creationId xmlns:a16="http://schemas.microsoft.com/office/drawing/2014/main" xmlns="" id="{784505B6-F01A-4BB6-BA73-7BC73BF2B376}"/>
              </a:ext>
            </a:extLst>
          </p:cNvPr>
          <p:cNvCxnSpPr>
            <a:cxnSpLocks/>
          </p:cNvCxnSpPr>
          <p:nvPr/>
        </p:nvCxnSpPr>
        <p:spPr>
          <a:xfrm>
            <a:off x="7596247" y="2448702"/>
            <a:ext cx="855763" cy="0"/>
          </a:xfrm>
          <a:prstGeom prst="straightConnector1">
            <a:avLst/>
          </a:prstGeom>
          <a:ln>
            <a:solidFill>
              <a:srgbClr val="00B0F0"/>
            </a:solidFill>
            <a:headEnd type="oval"/>
            <a:tailEnd type="arrow"/>
          </a:ln>
        </p:spPr>
        <p:style>
          <a:lnRef idx="1">
            <a:schemeClr val="accent1"/>
          </a:lnRef>
          <a:fillRef idx="0">
            <a:schemeClr val="accent1"/>
          </a:fillRef>
          <a:effectRef idx="0">
            <a:schemeClr val="accent1"/>
          </a:effectRef>
          <a:fontRef idx="minor">
            <a:schemeClr val="tx1"/>
          </a:fontRef>
        </p:style>
      </p:cxnSp>
      <p:graphicFrame>
        <p:nvGraphicFramePr>
          <p:cNvPr id="45" name="Content Placeholder 15">
            <a:extLst>
              <a:ext uri="{FF2B5EF4-FFF2-40B4-BE49-F238E27FC236}">
                <a16:creationId xmlns:a16="http://schemas.microsoft.com/office/drawing/2014/main" xmlns="" id="{6DA3ABDC-3F3A-EC4C-8BD2-84A22BADD33D}"/>
              </a:ext>
            </a:extLst>
          </p:cNvPr>
          <p:cNvGraphicFramePr>
            <a:graphicFrameLocks/>
          </p:cNvGraphicFramePr>
          <p:nvPr>
            <p:extLst>
              <p:ext uri="{D42A27DB-BD31-4B8C-83A1-F6EECF244321}">
                <p14:modId xmlns:p14="http://schemas.microsoft.com/office/powerpoint/2010/main" val="1531186358"/>
              </p:ext>
            </p:extLst>
          </p:nvPr>
        </p:nvGraphicFramePr>
        <p:xfrm>
          <a:off x="3857885" y="3123829"/>
          <a:ext cx="2032668" cy="1939655"/>
        </p:xfrm>
        <a:graphic>
          <a:graphicData uri="http://schemas.openxmlformats.org/drawingml/2006/table">
            <a:tbl>
              <a:tblPr>
                <a:tableStyleId>{F5AB1C69-6EDB-4FF4-983F-18BD219EF322}</a:tableStyleId>
              </a:tblPr>
              <a:tblGrid>
                <a:gridCol w="937514">
                  <a:extLst>
                    <a:ext uri="{9D8B030D-6E8A-4147-A177-3AD203B41FA5}">
                      <a16:colId xmlns:a16="http://schemas.microsoft.com/office/drawing/2014/main" xmlns="" val="3544328014"/>
                    </a:ext>
                  </a:extLst>
                </a:gridCol>
                <a:gridCol w="1095154">
                  <a:extLst>
                    <a:ext uri="{9D8B030D-6E8A-4147-A177-3AD203B41FA5}">
                      <a16:colId xmlns:a16="http://schemas.microsoft.com/office/drawing/2014/main" xmlns="" val="3912578042"/>
                    </a:ext>
                  </a:extLst>
                </a:gridCol>
              </a:tblGrid>
              <a:tr h="387931">
                <a:tc>
                  <a:txBody>
                    <a:bodyPr/>
                    <a:lstStyle/>
                    <a:p>
                      <a:pPr algn="l" fontAlgn="b"/>
                      <a:r>
                        <a:rPr lang="pl-PL" sz="1100" b="0" u="none" strike="noStrike" dirty="0">
                          <a:ln>
                            <a:noFill/>
                          </a:ln>
                          <a:solidFill>
                            <a:schemeClr val="tx1"/>
                          </a:solidFill>
                          <a:effectLst/>
                          <a:latin typeface="Arial" panose="020B0604020202020204" pitchFamily="34" charset="0"/>
                          <a:cs typeface="Arial" panose="020B0604020202020204" pitchFamily="34" charset="0"/>
                        </a:rPr>
                        <a:t> </a:t>
                      </a:r>
                      <a:r>
                        <a:rPr lang="pl-PL" sz="1100" b="0" u="none" strike="noStrike" dirty="0" err="1">
                          <a:ln>
                            <a:noFill/>
                          </a:ln>
                          <a:solidFill>
                            <a:schemeClr val="tx1"/>
                          </a:solidFill>
                          <a:effectLst/>
                          <a:latin typeface="Arial" panose="020B0604020202020204" pitchFamily="34" charset="0"/>
                          <a:cs typeface="Arial" panose="020B0604020202020204" pitchFamily="34" charset="0"/>
                        </a:rPr>
                        <a:t>Impressions</a:t>
                      </a:r>
                      <a:r>
                        <a:rPr lang="pl-PL" sz="1100" b="0" u="none" strike="noStrike" dirty="0">
                          <a:ln>
                            <a:noFill/>
                          </a:ln>
                          <a:solidFill>
                            <a:schemeClr val="tx1"/>
                          </a:solidFill>
                          <a:effectLst/>
                          <a:latin typeface="Arial" panose="020B0604020202020204" pitchFamily="34" charset="0"/>
                          <a:cs typeface="Arial" panose="020B0604020202020204" pitchFamily="34" charset="0"/>
                        </a:rPr>
                        <a:t> </a:t>
                      </a:r>
                      <a:endParaRPr lang="pl-PL" sz="1100" b="0" i="0" u="none" strike="noStrike" dirty="0">
                        <a:ln>
                          <a:noFill/>
                        </a:ln>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E6FF"/>
                    </a:solidFill>
                  </a:tcPr>
                </a:tc>
                <a:tc>
                  <a:txBody>
                    <a:bodyPr/>
                    <a:lstStyle/>
                    <a:p>
                      <a:pPr algn="r" rtl="0" fontAlgn="b"/>
                      <a:r>
                        <a:rPr lang="pl-PL" sz="1200" b="1" i="0" u="none" strike="noStrike">
                          <a:solidFill>
                            <a:srgbClr val="3AACE4"/>
                          </a:solidFill>
                          <a:effectLst/>
                          <a:latin typeface="Arial" panose="020B0604020202020204" pitchFamily="34" charset="0"/>
                        </a:rPr>
                        <a:t>2 220 162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76876168"/>
                  </a:ext>
                </a:extLst>
              </a:tr>
              <a:tr h="387931">
                <a:tc>
                  <a:txBody>
                    <a:bodyPr/>
                    <a:lstStyle/>
                    <a:p>
                      <a:pPr algn="l" fontAlgn="b"/>
                      <a:r>
                        <a:rPr lang="pl-PL" sz="1100" b="0" u="none" strike="noStrike" dirty="0">
                          <a:ln>
                            <a:noFill/>
                          </a:ln>
                          <a:solidFill>
                            <a:schemeClr val="tx1"/>
                          </a:solidFill>
                          <a:effectLst/>
                          <a:latin typeface="Arial" panose="020B0604020202020204" pitchFamily="34" charset="0"/>
                          <a:cs typeface="Arial" panose="020B0604020202020204" pitchFamily="34" charset="0"/>
                        </a:rPr>
                        <a:t> Reach </a:t>
                      </a:r>
                      <a:endParaRPr lang="pl-PL" sz="1100" b="0" i="0" u="none" strike="noStrike" dirty="0">
                        <a:ln>
                          <a:noFill/>
                        </a:ln>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E6FF"/>
                    </a:solidFill>
                  </a:tcPr>
                </a:tc>
                <a:tc>
                  <a:txBody>
                    <a:bodyPr/>
                    <a:lstStyle/>
                    <a:p>
                      <a:pPr algn="r" rtl="0" fontAlgn="b"/>
                      <a:r>
                        <a:rPr lang="pl-PL" sz="1200" b="1" i="0" u="none" strike="noStrike">
                          <a:solidFill>
                            <a:srgbClr val="3AACE4"/>
                          </a:solidFill>
                          <a:effectLst/>
                          <a:latin typeface="Arial" panose="020B0604020202020204" pitchFamily="34" charset="0"/>
                        </a:rPr>
                        <a:t>909 163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8080202"/>
                  </a:ext>
                </a:extLst>
              </a:tr>
              <a:tr h="387931">
                <a:tc>
                  <a:txBody>
                    <a:bodyPr/>
                    <a:lstStyle/>
                    <a:p>
                      <a:pPr algn="l" fontAlgn="b"/>
                      <a:r>
                        <a:rPr lang="pl-PL" sz="1100" b="0" u="none" strike="noStrike" dirty="0">
                          <a:ln>
                            <a:noFill/>
                          </a:ln>
                          <a:solidFill>
                            <a:schemeClr val="tx1"/>
                          </a:solidFill>
                          <a:effectLst/>
                          <a:latin typeface="Arial" panose="020B0604020202020204" pitchFamily="34" charset="0"/>
                          <a:cs typeface="Arial" panose="020B0604020202020204" pitchFamily="34" charset="0"/>
                        </a:rPr>
                        <a:t> </a:t>
                      </a:r>
                      <a:r>
                        <a:rPr lang="pl-PL" sz="1100" b="0" u="none" strike="noStrike" dirty="0" err="1">
                          <a:ln>
                            <a:noFill/>
                          </a:ln>
                          <a:solidFill>
                            <a:schemeClr val="tx1"/>
                          </a:solidFill>
                          <a:effectLst/>
                          <a:latin typeface="Arial" panose="020B0604020202020204" pitchFamily="34" charset="0"/>
                          <a:cs typeface="Arial" panose="020B0604020202020204" pitchFamily="34" charset="0"/>
                        </a:rPr>
                        <a:t>Frequency</a:t>
                      </a:r>
                      <a:r>
                        <a:rPr lang="pl-PL" sz="1100" b="0" u="none" strike="noStrike" dirty="0">
                          <a:ln>
                            <a:noFill/>
                          </a:ln>
                          <a:solidFill>
                            <a:schemeClr val="tx1"/>
                          </a:solidFill>
                          <a:effectLst/>
                          <a:latin typeface="Arial" panose="020B0604020202020204" pitchFamily="34" charset="0"/>
                          <a:cs typeface="Arial" panose="020B0604020202020204" pitchFamily="34" charset="0"/>
                        </a:rPr>
                        <a:t> </a:t>
                      </a:r>
                      <a:endParaRPr lang="pl-PL" sz="1100" b="0" i="0" u="none" strike="noStrike" dirty="0">
                        <a:ln>
                          <a:noFill/>
                        </a:ln>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E6FF"/>
                    </a:solidFill>
                  </a:tcPr>
                </a:tc>
                <a:tc>
                  <a:txBody>
                    <a:bodyPr/>
                    <a:lstStyle/>
                    <a:p>
                      <a:pPr algn="r" rtl="0" fontAlgn="b"/>
                      <a:r>
                        <a:rPr lang="pl-PL" sz="1200" b="1" i="0" u="none" strike="noStrike">
                          <a:solidFill>
                            <a:srgbClr val="3AACE4"/>
                          </a:solidFill>
                          <a:effectLst/>
                          <a:latin typeface="Arial" panose="020B0604020202020204" pitchFamily="34" charset="0"/>
                        </a:rPr>
                        <a:t>2,44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70758292"/>
                  </a:ext>
                </a:extLst>
              </a:tr>
              <a:tr h="387931">
                <a:tc>
                  <a:txBody>
                    <a:bodyPr/>
                    <a:lstStyle/>
                    <a:p>
                      <a:pPr algn="l" fontAlgn="b"/>
                      <a:r>
                        <a:rPr lang="pl-PL" sz="1100" b="0" u="none" strike="noStrike" dirty="0">
                          <a:ln>
                            <a:noFill/>
                          </a:ln>
                          <a:solidFill>
                            <a:schemeClr val="tx1"/>
                          </a:solidFill>
                          <a:effectLst/>
                          <a:latin typeface="Arial" panose="020B0604020202020204" pitchFamily="34" charset="0"/>
                          <a:cs typeface="Arial" panose="020B0604020202020204" pitchFamily="34" charset="0"/>
                        </a:rPr>
                        <a:t> </a:t>
                      </a:r>
                      <a:r>
                        <a:rPr lang="pl-PL" sz="1100" b="0" u="none" strike="noStrike" dirty="0" err="1">
                          <a:ln>
                            <a:noFill/>
                          </a:ln>
                          <a:solidFill>
                            <a:schemeClr val="tx1"/>
                          </a:solidFill>
                          <a:effectLst/>
                          <a:latin typeface="Arial" panose="020B0604020202020204" pitchFamily="34" charset="0"/>
                          <a:cs typeface="Arial" panose="020B0604020202020204" pitchFamily="34" charset="0"/>
                        </a:rPr>
                        <a:t>Clicks</a:t>
                      </a:r>
                      <a:r>
                        <a:rPr lang="pl-PL" sz="1100" b="0" u="none" strike="noStrike" dirty="0">
                          <a:ln>
                            <a:noFill/>
                          </a:ln>
                          <a:solidFill>
                            <a:schemeClr val="tx1"/>
                          </a:solidFill>
                          <a:effectLst/>
                          <a:latin typeface="Arial" panose="020B0604020202020204" pitchFamily="34" charset="0"/>
                          <a:cs typeface="Arial" panose="020B0604020202020204" pitchFamily="34" charset="0"/>
                        </a:rPr>
                        <a:t> </a:t>
                      </a:r>
                      <a:endParaRPr lang="pl-PL" sz="1100" b="0" i="0" u="none" strike="noStrike" dirty="0">
                        <a:ln>
                          <a:noFill/>
                        </a:ln>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E6FF"/>
                    </a:solidFill>
                  </a:tcPr>
                </a:tc>
                <a:tc>
                  <a:txBody>
                    <a:bodyPr/>
                    <a:lstStyle/>
                    <a:p>
                      <a:pPr algn="r" rtl="0" fontAlgn="b"/>
                      <a:r>
                        <a:rPr lang="pl-PL" sz="1200" b="1" i="0" u="none" strike="noStrike">
                          <a:solidFill>
                            <a:srgbClr val="3AACE4"/>
                          </a:solidFill>
                          <a:effectLst/>
                          <a:latin typeface="Arial" panose="020B0604020202020204" pitchFamily="34" charset="0"/>
                        </a:rPr>
                        <a:t>10 067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9039442"/>
                  </a:ext>
                </a:extLst>
              </a:tr>
              <a:tr h="387931">
                <a:tc>
                  <a:txBody>
                    <a:bodyPr/>
                    <a:lstStyle/>
                    <a:p>
                      <a:pPr algn="l" fontAlgn="b"/>
                      <a:r>
                        <a:rPr lang="pl-PL" sz="1100" b="0" u="none" strike="noStrike" dirty="0">
                          <a:ln>
                            <a:noFill/>
                          </a:ln>
                          <a:solidFill>
                            <a:schemeClr val="tx1"/>
                          </a:solidFill>
                          <a:effectLst/>
                          <a:latin typeface="Arial" panose="020B0604020202020204" pitchFamily="34" charset="0"/>
                          <a:cs typeface="Arial" panose="020B0604020202020204" pitchFamily="34" charset="0"/>
                        </a:rPr>
                        <a:t> CTR </a:t>
                      </a:r>
                      <a:endParaRPr lang="pl-PL" sz="1100" b="0" i="0" u="none" strike="noStrike" dirty="0">
                        <a:ln>
                          <a:noFill/>
                        </a:ln>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E6FF"/>
                    </a:solidFill>
                  </a:tcPr>
                </a:tc>
                <a:tc>
                  <a:txBody>
                    <a:bodyPr/>
                    <a:lstStyle/>
                    <a:p>
                      <a:pPr algn="r" rtl="0" fontAlgn="b"/>
                      <a:r>
                        <a:rPr lang="pl-PL" sz="1200" b="1" i="0" u="none" strike="noStrike" dirty="0">
                          <a:solidFill>
                            <a:srgbClr val="3AACE4"/>
                          </a:solidFill>
                          <a:effectLst/>
                          <a:latin typeface="Arial" panose="020B0604020202020204" pitchFamily="34" charset="0"/>
                        </a:rPr>
                        <a:t>0,45%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60081740"/>
                  </a:ext>
                </a:extLst>
              </a:tr>
            </a:tbl>
          </a:graphicData>
        </a:graphic>
      </p:graphicFrame>
      <p:sp>
        <p:nvSpPr>
          <p:cNvPr id="40" name="Title 1">
            <a:extLst>
              <a:ext uri="{FF2B5EF4-FFF2-40B4-BE49-F238E27FC236}">
                <a16:creationId xmlns:a16="http://schemas.microsoft.com/office/drawing/2014/main" xmlns="" id="{D57149E0-F9BA-874B-962E-176045EF5BF1}"/>
              </a:ext>
            </a:extLst>
          </p:cNvPr>
          <p:cNvSpPr txBox="1">
            <a:spLocks/>
          </p:cNvSpPr>
          <p:nvPr/>
        </p:nvSpPr>
        <p:spPr>
          <a:xfrm>
            <a:off x="9204149" y="3097351"/>
            <a:ext cx="1524296" cy="616562"/>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b="1" dirty="0">
                <a:solidFill>
                  <a:srgbClr val="3AACE4"/>
                </a:solidFill>
                <a:latin typeface="Arial" panose="020B0604020202020204" pitchFamily="34" charset="0"/>
                <a:cs typeface="Arial" panose="020B0604020202020204" pitchFamily="34" charset="0"/>
              </a:rPr>
              <a:t>1,0</a:t>
            </a:r>
            <a:r>
              <a:rPr lang="pl-PL" sz="3500" b="1" dirty="0">
                <a:solidFill>
                  <a:srgbClr val="3AACE4"/>
                </a:solidFill>
                <a:latin typeface="Arial" panose="020B0604020202020204" pitchFamily="34" charset="0"/>
                <a:cs typeface="Arial" panose="020B0604020202020204" pitchFamily="34" charset="0"/>
              </a:rPr>
              <a:t>7</a:t>
            </a:r>
            <a:r>
              <a:rPr lang="en-GB" sz="3500" b="1" dirty="0">
                <a:solidFill>
                  <a:srgbClr val="3AACE4"/>
                </a:solidFill>
                <a:latin typeface="Arial" panose="020B0604020202020204" pitchFamily="34" charset="0"/>
                <a:cs typeface="Arial" panose="020B0604020202020204" pitchFamily="34" charset="0"/>
              </a:rPr>
              <a:t>%</a:t>
            </a:r>
          </a:p>
        </p:txBody>
      </p:sp>
      <p:sp>
        <p:nvSpPr>
          <p:cNvPr id="41" name="Title 1">
            <a:extLst>
              <a:ext uri="{FF2B5EF4-FFF2-40B4-BE49-F238E27FC236}">
                <a16:creationId xmlns:a16="http://schemas.microsoft.com/office/drawing/2014/main" xmlns="" id="{2B5BF277-CE62-2F43-9556-204255B98F29}"/>
              </a:ext>
            </a:extLst>
          </p:cNvPr>
          <p:cNvSpPr txBox="1">
            <a:spLocks/>
          </p:cNvSpPr>
          <p:nvPr/>
        </p:nvSpPr>
        <p:spPr>
          <a:xfrm>
            <a:off x="9120017" y="4561237"/>
            <a:ext cx="2291169" cy="392570"/>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500" b="1" dirty="0">
                <a:solidFill>
                  <a:srgbClr val="3AACE4"/>
                </a:solidFill>
                <a:latin typeface="Arial" panose="020B0604020202020204" pitchFamily="34" charset="0"/>
                <a:cs typeface="Arial" panose="020B0604020202020204" pitchFamily="34" charset="0"/>
              </a:rPr>
              <a:t>5,17 PLN</a:t>
            </a:r>
            <a:endParaRPr lang="en-GB" sz="3500" b="1" dirty="0">
              <a:solidFill>
                <a:srgbClr val="3AACE4"/>
              </a:solidFill>
              <a:highlight>
                <a:srgbClr val="FFFF00"/>
              </a:highlight>
              <a:latin typeface="Arial" panose="020B0604020202020204" pitchFamily="34" charset="0"/>
              <a:cs typeface="Arial" panose="020B0604020202020204" pitchFamily="34" charset="0"/>
            </a:endParaRPr>
          </a:p>
        </p:txBody>
      </p:sp>
      <p:sp>
        <p:nvSpPr>
          <p:cNvPr id="42" name="Title 1">
            <a:extLst>
              <a:ext uri="{FF2B5EF4-FFF2-40B4-BE49-F238E27FC236}">
                <a16:creationId xmlns:a16="http://schemas.microsoft.com/office/drawing/2014/main" xmlns="" id="{50A42B00-8E77-A640-B816-1A7870ED2FCA}"/>
              </a:ext>
            </a:extLst>
          </p:cNvPr>
          <p:cNvSpPr txBox="1">
            <a:spLocks/>
          </p:cNvSpPr>
          <p:nvPr/>
        </p:nvSpPr>
        <p:spPr>
          <a:xfrm>
            <a:off x="9160015" y="2261447"/>
            <a:ext cx="2251173" cy="408857"/>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b="1" dirty="0">
                <a:latin typeface="Arial" panose="020B0604020202020204" pitchFamily="34" charset="0"/>
                <a:cs typeface="Arial" panose="020B0604020202020204" pitchFamily="34" charset="0"/>
              </a:rPr>
              <a:t>Online to offline conversions</a:t>
            </a:r>
          </a:p>
        </p:txBody>
      </p:sp>
      <p:sp>
        <p:nvSpPr>
          <p:cNvPr id="44" name="Title 1">
            <a:extLst>
              <a:ext uri="{FF2B5EF4-FFF2-40B4-BE49-F238E27FC236}">
                <a16:creationId xmlns:a16="http://schemas.microsoft.com/office/drawing/2014/main" xmlns="" id="{97305388-300A-6747-857F-1A5F62C18CE9}"/>
              </a:ext>
            </a:extLst>
          </p:cNvPr>
          <p:cNvSpPr txBox="1">
            <a:spLocks/>
          </p:cNvSpPr>
          <p:nvPr/>
        </p:nvSpPr>
        <p:spPr>
          <a:xfrm>
            <a:off x="9120017" y="3682039"/>
            <a:ext cx="2047943" cy="4977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100" b="1" dirty="0">
                <a:latin typeface="Arial" panose="020B0604020202020204" pitchFamily="34" charset="0"/>
                <a:cs typeface="Arial" panose="020B0604020202020204" pitchFamily="34" charset="0"/>
              </a:rPr>
              <a:t>Post-view conversion rate</a:t>
            </a:r>
            <a:r>
              <a:rPr lang="pl-PL" sz="1100" b="1" dirty="0">
                <a:latin typeface="Arial" panose="020B0604020202020204" pitchFamily="34" charset="0"/>
                <a:cs typeface="Arial" panose="020B0604020202020204" pitchFamily="34" charset="0"/>
              </a:rPr>
              <a:t> </a:t>
            </a:r>
          </a:p>
          <a:p>
            <a:r>
              <a:rPr lang="pl-PL" sz="1100" b="1" dirty="0">
                <a:latin typeface="Arial" panose="020B0604020202020204" pitchFamily="34" charset="0"/>
                <a:cs typeface="Arial" panose="020B0604020202020204" pitchFamily="34" charset="0"/>
              </a:rPr>
              <a:t>(PV-</a:t>
            </a:r>
            <a:r>
              <a:rPr lang="pl-PL" sz="1100" b="1" dirty="0" err="1">
                <a:latin typeface="Arial" panose="020B0604020202020204" pitchFamily="34" charset="0"/>
                <a:cs typeface="Arial" panose="020B0604020202020204" pitchFamily="34" charset="0"/>
              </a:rPr>
              <a:t>visitors</a:t>
            </a:r>
            <a:r>
              <a:rPr lang="pl-PL" sz="1100" b="1" dirty="0">
                <a:latin typeface="Arial" panose="020B0604020202020204" pitchFamily="34" charset="0"/>
                <a:cs typeface="Arial" panose="020B0604020202020204" pitchFamily="34" charset="0"/>
              </a:rPr>
              <a:t> / </a:t>
            </a:r>
            <a:r>
              <a:rPr lang="pl-PL" sz="1100" b="1" dirty="0" err="1">
                <a:latin typeface="Arial" panose="020B0604020202020204" pitchFamily="34" charset="0"/>
                <a:cs typeface="Arial" panose="020B0604020202020204" pitchFamily="34" charset="0"/>
              </a:rPr>
              <a:t>unique</a:t>
            </a:r>
            <a:r>
              <a:rPr lang="pl-PL" sz="1100" b="1" dirty="0">
                <a:latin typeface="Arial" panose="020B0604020202020204" pitchFamily="34" charset="0"/>
                <a:cs typeface="Arial" panose="020B0604020202020204" pitchFamily="34" charset="0"/>
              </a:rPr>
              <a:t> </a:t>
            </a:r>
            <a:r>
              <a:rPr lang="pl-PL" sz="1100" b="1" dirty="0" err="1">
                <a:latin typeface="Arial" panose="020B0604020202020204" pitchFamily="34" charset="0"/>
                <a:cs typeface="Arial" panose="020B0604020202020204" pitchFamily="34" charset="0"/>
              </a:rPr>
              <a:t>reach</a:t>
            </a:r>
            <a:r>
              <a:rPr lang="pl-PL" sz="1100" b="1" dirty="0">
                <a:latin typeface="Arial" panose="020B0604020202020204" pitchFamily="34" charset="0"/>
                <a:cs typeface="Arial" panose="020B0604020202020204" pitchFamily="34" charset="0"/>
              </a:rPr>
              <a:t>)</a:t>
            </a:r>
            <a:endParaRPr lang="en-GB" sz="1100" b="1" dirty="0">
              <a:highlight>
                <a:srgbClr val="FFFF00"/>
              </a:highlight>
              <a:latin typeface="Arial" panose="020B0604020202020204" pitchFamily="34" charset="0"/>
              <a:cs typeface="Arial" panose="020B0604020202020204" pitchFamily="34" charset="0"/>
            </a:endParaRPr>
          </a:p>
        </p:txBody>
      </p:sp>
      <p:sp>
        <p:nvSpPr>
          <p:cNvPr id="47" name="Title 1">
            <a:extLst>
              <a:ext uri="{FF2B5EF4-FFF2-40B4-BE49-F238E27FC236}">
                <a16:creationId xmlns:a16="http://schemas.microsoft.com/office/drawing/2014/main" xmlns="" id="{CFAE0A96-7CD7-1540-8DA8-44924D789643}"/>
              </a:ext>
            </a:extLst>
          </p:cNvPr>
          <p:cNvSpPr txBox="1">
            <a:spLocks/>
          </p:cNvSpPr>
          <p:nvPr/>
        </p:nvSpPr>
        <p:spPr>
          <a:xfrm>
            <a:off x="9146155" y="4942666"/>
            <a:ext cx="1954041" cy="3925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100" b="1" dirty="0">
                <a:latin typeface="Arial" panose="020B0604020202020204" pitchFamily="34" charset="0"/>
                <a:cs typeface="Arial" panose="020B0604020202020204" pitchFamily="34" charset="0"/>
              </a:rPr>
              <a:t>Cost-Per-Offline-Visitor</a:t>
            </a:r>
          </a:p>
        </p:txBody>
      </p:sp>
      <p:graphicFrame>
        <p:nvGraphicFramePr>
          <p:cNvPr id="57" name="Content Placeholder 15">
            <a:extLst>
              <a:ext uri="{FF2B5EF4-FFF2-40B4-BE49-F238E27FC236}">
                <a16:creationId xmlns:a16="http://schemas.microsoft.com/office/drawing/2014/main" xmlns="" id="{CF6D3F75-C974-0C4E-8BC2-7A60D5EF94F0}"/>
              </a:ext>
            </a:extLst>
          </p:cNvPr>
          <p:cNvGraphicFramePr>
            <a:graphicFrameLocks/>
          </p:cNvGraphicFramePr>
          <p:nvPr>
            <p:extLst>
              <p:ext uri="{D42A27DB-BD31-4B8C-83A1-F6EECF244321}">
                <p14:modId xmlns:p14="http://schemas.microsoft.com/office/powerpoint/2010/main" val="2522061311"/>
              </p:ext>
            </p:extLst>
          </p:nvPr>
        </p:nvGraphicFramePr>
        <p:xfrm>
          <a:off x="6384328" y="3123829"/>
          <a:ext cx="2228044" cy="1990431"/>
        </p:xfrm>
        <a:graphic>
          <a:graphicData uri="http://schemas.openxmlformats.org/drawingml/2006/table">
            <a:tbl>
              <a:tblPr>
                <a:tableStyleId>{F5AB1C69-6EDB-4FF4-983F-18BD219EF322}</a:tableStyleId>
              </a:tblPr>
              <a:tblGrid>
                <a:gridCol w="750119">
                  <a:extLst>
                    <a:ext uri="{9D8B030D-6E8A-4147-A177-3AD203B41FA5}">
                      <a16:colId xmlns:a16="http://schemas.microsoft.com/office/drawing/2014/main" xmlns="" val="3196915475"/>
                    </a:ext>
                  </a:extLst>
                </a:gridCol>
                <a:gridCol w="1477925">
                  <a:extLst>
                    <a:ext uri="{9D8B030D-6E8A-4147-A177-3AD203B41FA5}">
                      <a16:colId xmlns:a16="http://schemas.microsoft.com/office/drawing/2014/main" xmlns="" val="3544328014"/>
                    </a:ext>
                  </a:extLst>
                </a:gridCol>
              </a:tblGrid>
              <a:tr h="545866">
                <a:tc>
                  <a:txBody>
                    <a:bodyPr/>
                    <a:lstStyle/>
                    <a:p>
                      <a:pPr algn="r" rtl="0" fontAlgn="b"/>
                      <a:r>
                        <a:rPr lang="pl-PL" sz="1800" b="1" i="0" u="none" strike="noStrike">
                          <a:solidFill>
                            <a:srgbClr val="3AACE4"/>
                          </a:solidFill>
                          <a:effectLst/>
                          <a:latin typeface="Arial" panose="020B0604020202020204" pitchFamily="34" charset="0"/>
                        </a:rPr>
                        <a:t>2 447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1" algn="l" rtl="0" fontAlgn="b"/>
                      <a:r>
                        <a:rPr lang="pl-PL" sz="1100" b="0" i="0" u="none" strike="noStrike" dirty="0">
                          <a:solidFill>
                            <a:srgbClr val="000000"/>
                          </a:solidFill>
                          <a:effectLst/>
                          <a:latin typeface="Arial" panose="020B0604020202020204" pitchFamily="34" charset="0"/>
                        </a:rPr>
                        <a:t>Total </a:t>
                      </a:r>
                      <a:r>
                        <a:rPr lang="pl-PL" sz="1100" b="0" i="0" u="none" strike="noStrike" dirty="0" err="1">
                          <a:solidFill>
                            <a:srgbClr val="000000"/>
                          </a:solidFill>
                          <a:effectLst/>
                          <a:latin typeface="Arial" panose="020B0604020202020204" pitchFamily="34" charset="0"/>
                        </a:rPr>
                        <a:t>visitors</a:t>
                      </a:r>
                      <a:endParaRPr lang="pl-PL" sz="1100" b="0" i="0" u="none" strike="noStrike" dirty="0">
                        <a:solidFill>
                          <a:srgbClr val="000000"/>
                        </a:solidFill>
                        <a:effectLst/>
                        <a:latin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76876168"/>
                  </a:ext>
                </a:extLst>
              </a:tr>
              <a:tr h="545866">
                <a:tc>
                  <a:txBody>
                    <a:bodyPr/>
                    <a:lstStyle/>
                    <a:p>
                      <a:pPr algn="r" rtl="0" fontAlgn="b"/>
                      <a:r>
                        <a:rPr lang="pl-PL" sz="1800" b="1" i="0" u="none" strike="noStrike">
                          <a:solidFill>
                            <a:srgbClr val="3AACE4"/>
                          </a:solidFill>
                          <a:effectLst/>
                          <a:latin typeface="Arial" panose="020B0604020202020204" pitchFamily="34" charset="0"/>
                        </a:rPr>
                        <a:t>95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1" algn="l" rtl="0" fontAlgn="b"/>
                      <a:r>
                        <a:rPr lang="pl-PL" sz="1100" b="0" i="0" u="none" strike="noStrike" dirty="0" err="1">
                          <a:solidFill>
                            <a:srgbClr val="000000"/>
                          </a:solidFill>
                          <a:effectLst/>
                          <a:latin typeface="Arial" panose="020B0604020202020204" pitchFamily="34" charset="0"/>
                        </a:rPr>
                        <a:t>Sample</a:t>
                      </a:r>
                      <a:r>
                        <a:rPr lang="pl-PL" sz="1100" b="0" i="0" u="none" strike="noStrike" dirty="0">
                          <a:solidFill>
                            <a:srgbClr val="000000"/>
                          </a:solidFill>
                          <a:effectLst/>
                          <a:latin typeface="Arial" panose="020B0604020202020204" pitchFamily="34" charset="0"/>
                        </a:rPr>
                        <a:t> post-</a:t>
                      </a:r>
                      <a:r>
                        <a:rPr lang="pl-PL" sz="1100" b="0" i="0" u="none" strike="noStrike" dirty="0" err="1">
                          <a:solidFill>
                            <a:srgbClr val="000000"/>
                          </a:solidFill>
                          <a:effectLst/>
                          <a:latin typeface="Arial" panose="020B0604020202020204" pitchFamily="34" charset="0"/>
                        </a:rPr>
                        <a:t>view</a:t>
                      </a:r>
                      <a:r>
                        <a:rPr lang="pl-PL" sz="1100" b="0" i="0" u="none" strike="noStrike" dirty="0">
                          <a:solidFill>
                            <a:srgbClr val="000000"/>
                          </a:solidFill>
                          <a:effectLst/>
                          <a:latin typeface="Arial" panose="020B0604020202020204" pitchFamily="34" charset="0"/>
                        </a:rPr>
                        <a:t> </a:t>
                      </a:r>
                      <a:r>
                        <a:rPr lang="pl-PL" sz="1100" b="0" i="0" u="none" strike="noStrike" dirty="0" err="1">
                          <a:solidFill>
                            <a:srgbClr val="000000"/>
                          </a:solidFill>
                          <a:effectLst/>
                          <a:latin typeface="Arial" panose="020B0604020202020204" pitchFamily="34" charset="0"/>
                        </a:rPr>
                        <a:t>visitors</a:t>
                      </a:r>
                      <a:endParaRPr lang="pl-PL" sz="1100" b="0" i="0" u="none" strike="noStrike" dirty="0">
                        <a:solidFill>
                          <a:srgbClr val="000000"/>
                        </a:solidFill>
                        <a:effectLst/>
                        <a:latin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48080202"/>
                  </a:ext>
                </a:extLst>
              </a:tr>
              <a:tr h="898699">
                <a:tc>
                  <a:txBody>
                    <a:bodyPr/>
                    <a:lstStyle/>
                    <a:p>
                      <a:pPr algn="r" rtl="0" fontAlgn="b"/>
                      <a:r>
                        <a:rPr lang="pl-PL" sz="1800" b="1" i="0" u="none" strike="noStrike" dirty="0">
                          <a:solidFill>
                            <a:srgbClr val="3AACE4"/>
                          </a:solidFill>
                          <a:effectLst/>
                          <a:latin typeface="Arial" panose="020B0604020202020204" pitchFamily="34" charset="0"/>
                        </a:rPr>
                        <a:t>9 747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1" algn="l" rtl="0" fontAlgn="b"/>
                      <a:r>
                        <a:rPr lang="pl-PL" sz="1100" b="0" i="0" u="none" strike="noStrike" dirty="0" err="1">
                          <a:solidFill>
                            <a:srgbClr val="000000"/>
                          </a:solidFill>
                          <a:effectLst/>
                          <a:latin typeface="Arial" panose="020B0604020202020204" pitchFamily="34" charset="0"/>
                        </a:rPr>
                        <a:t>Extrapolated</a:t>
                      </a:r>
                      <a:r>
                        <a:rPr lang="pl-PL" sz="1100" b="0" i="0" u="none" strike="noStrike" dirty="0">
                          <a:solidFill>
                            <a:srgbClr val="000000"/>
                          </a:solidFill>
                          <a:effectLst/>
                          <a:latin typeface="Arial" panose="020B0604020202020204" pitchFamily="34" charset="0"/>
                        </a:rPr>
                        <a:t> post-</a:t>
                      </a:r>
                      <a:r>
                        <a:rPr lang="pl-PL" sz="1100" b="0" i="0" u="none" strike="noStrike" dirty="0" err="1">
                          <a:solidFill>
                            <a:srgbClr val="000000"/>
                          </a:solidFill>
                          <a:effectLst/>
                          <a:latin typeface="Arial" panose="020B0604020202020204" pitchFamily="34" charset="0"/>
                        </a:rPr>
                        <a:t>view</a:t>
                      </a:r>
                      <a:r>
                        <a:rPr lang="pl-PL" sz="1100" b="0" i="0" u="none" strike="noStrike" dirty="0">
                          <a:solidFill>
                            <a:srgbClr val="000000"/>
                          </a:solidFill>
                          <a:effectLst/>
                          <a:latin typeface="Arial" panose="020B0604020202020204" pitchFamily="34" charset="0"/>
                        </a:rPr>
                        <a:t> </a:t>
                      </a:r>
                      <a:r>
                        <a:rPr lang="pl-PL" sz="1100" b="0" i="0" u="none" strike="noStrike" dirty="0" err="1">
                          <a:solidFill>
                            <a:srgbClr val="000000"/>
                          </a:solidFill>
                          <a:effectLst/>
                          <a:latin typeface="Arial" panose="020B0604020202020204" pitchFamily="34" charset="0"/>
                        </a:rPr>
                        <a:t>visitors</a:t>
                      </a:r>
                      <a:endParaRPr lang="pl-PL" sz="1100" b="0" i="0" u="none" strike="noStrike" dirty="0">
                        <a:solidFill>
                          <a:srgbClr val="000000"/>
                        </a:solidFill>
                        <a:effectLst/>
                        <a:latin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70758292"/>
                  </a:ext>
                </a:extLst>
              </a:tr>
            </a:tbl>
          </a:graphicData>
        </a:graphic>
      </p:graphicFrame>
      <p:pic>
        <p:nvPicPr>
          <p:cNvPr id="32" name="Picture 3">
            <a:extLst>
              <a:ext uri="{FF2B5EF4-FFF2-40B4-BE49-F238E27FC236}">
                <a16:creationId xmlns:a16="http://schemas.microsoft.com/office/drawing/2014/main" xmlns="" id="{90C931A5-1CDE-4E41-B8FA-D73828B002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847" y="401358"/>
            <a:ext cx="1771238" cy="207069"/>
          </a:xfrm>
          <a:prstGeom prst="rect">
            <a:avLst/>
          </a:prstGeom>
        </p:spPr>
      </p:pic>
    </p:spTree>
    <p:extLst>
      <p:ext uri="{BB962C8B-B14F-4D97-AF65-F5344CB8AC3E}">
        <p14:creationId xmlns:p14="http://schemas.microsoft.com/office/powerpoint/2010/main" val="341753455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Obraz 22">
            <a:extLst>
              <a:ext uri="{FF2B5EF4-FFF2-40B4-BE49-F238E27FC236}">
                <a16:creationId xmlns:a16="http://schemas.microsoft.com/office/drawing/2014/main" xmlns="" id="{5C02AB2A-D87D-4427-AF6C-D6396DC73977}"/>
              </a:ext>
            </a:extLst>
          </p:cNvPr>
          <p:cNvPicPr>
            <a:picLocks noChangeAspect="1"/>
          </p:cNvPicPr>
          <p:nvPr/>
        </p:nvPicPr>
        <p:blipFill>
          <a:blip r:embed="rId3"/>
          <a:stretch>
            <a:fillRect/>
          </a:stretch>
        </p:blipFill>
        <p:spPr>
          <a:xfrm>
            <a:off x="-55314" y="-96252"/>
            <a:ext cx="12399713" cy="7062536"/>
          </a:xfrm>
          <a:prstGeom prst="rect">
            <a:avLst/>
          </a:prstGeom>
        </p:spPr>
      </p:pic>
      <p:sp>
        <p:nvSpPr>
          <p:cNvPr id="19" name="Prostokąt 18">
            <a:extLst>
              <a:ext uri="{FF2B5EF4-FFF2-40B4-BE49-F238E27FC236}">
                <a16:creationId xmlns:a16="http://schemas.microsoft.com/office/drawing/2014/main" xmlns="" id="{E32B5F07-D2BF-7D4F-A0E8-D74FFDA2CF63}"/>
              </a:ext>
            </a:extLst>
          </p:cNvPr>
          <p:cNvSpPr/>
          <p:nvPr/>
        </p:nvSpPr>
        <p:spPr>
          <a:xfrm>
            <a:off x="2810934" y="2924577"/>
            <a:ext cx="6297716" cy="615553"/>
          </a:xfrm>
          <a:prstGeom prst="rect">
            <a:avLst/>
          </a:prstGeom>
        </p:spPr>
        <p:txBody>
          <a:bodyPr wrap="square" anchor="ctr" anchorCtr="0">
            <a:spAutoFit/>
          </a:bodyPr>
          <a:lstStyle/>
          <a:p>
            <a:pPr algn="ctr">
              <a:spcBef>
                <a:spcPct val="0"/>
              </a:spcBef>
              <a:spcAft>
                <a:spcPts val="600"/>
              </a:spcAft>
            </a:pPr>
            <a:r>
              <a:rPr lang="pl-PL" sz="3400" b="1" dirty="0" err="1">
                <a:solidFill>
                  <a:schemeClr val="bg1"/>
                </a:solidFill>
                <a:latin typeface="Arial" panose="020B0604020202020204" pitchFamily="34" charset="0"/>
                <a:ea typeface="Lato" panose="020F0502020204030203" pitchFamily="34" charset="0"/>
                <a:cs typeface="Arial" panose="020B0604020202020204" pitchFamily="34" charset="0"/>
              </a:rPr>
              <a:t>KoalaReports</a:t>
            </a:r>
            <a:r>
              <a:rPr lang="pl-PL" sz="3400" b="1" dirty="0">
                <a:solidFill>
                  <a:schemeClr val="bg1"/>
                </a:solidFill>
                <a:latin typeface="Arial" panose="020B0604020202020204" pitchFamily="34" charset="0"/>
                <a:ea typeface="Lato" panose="020F0502020204030203" pitchFamily="34" charset="0"/>
                <a:cs typeface="Arial" panose="020B0604020202020204" pitchFamily="34" charset="0"/>
              </a:rPr>
              <a:t> </a:t>
            </a:r>
            <a:r>
              <a:rPr lang="pl-PL" sz="3400" b="1" dirty="0" err="1">
                <a:solidFill>
                  <a:schemeClr val="bg1"/>
                </a:solidFill>
                <a:latin typeface="Arial" panose="020B0604020202020204" pitchFamily="34" charset="0"/>
                <a:ea typeface="Lato" panose="020F0502020204030203" pitchFamily="34" charset="0"/>
                <a:cs typeface="Arial" panose="020B0604020202020204" pitchFamily="34" charset="0"/>
              </a:rPr>
              <a:t>Methodology</a:t>
            </a:r>
            <a:endParaRPr lang="en-US" sz="3400" b="1"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pic>
        <p:nvPicPr>
          <p:cNvPr id="9" name="Picture 4">
            <a:extLst>
              <a:ext uri="{FF2B5EF4-FFF2-40B4-BE49-F238E27FC236}">
                <a16:creationId xmlns:a16="http://schemas.microsoft.com/office/drawing/2014/main" xmlns="" id="{96AA1DA1-34C7-4873-9D8B-A6CE62604E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5371" y="1080457"/>
            <a:ext cx="4652653" cy="548079"/>
          </a:xfrm>
          <a:prstGeom prst="rect">
            <a:avLst/>
          </a:prstGeom>
        </p:spPr>
      </p:pic>
    </p:spTree>
    <p:extLst>
      <p:ext uri="{BB962C8B-B14F-4D97-AF65-F5344CB8AC3E}">
        <p14:creationId xmlns:p14="http://schemas.microsoft.com/office/powerpoint/2010/main" val="247541057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xmlns="" id="{BAD425E0-BFAF-48E4-9317-B554BAD25BC3}"/>
              </a:ext>
            </a:extLst>
          </p:cNvPr>
          <p:cNvPicPr>
            <a:picLocks noChangeAspect="1"/>
          </p:cNvPicPr>
          <p:nvPr/>
        </p:nvPicPr>
        <p:blipFill>
          <a:blip r:embed="rId3"/>
          <a:stretch>
            <a:fillRect/>
          </a:stretch>
        </p:blipFill>
        <p:spPr>
          <a:xfrm>
            <a:off x="5741609" y="-383530"/>
            <a:ext cx="6386232" cy="7614680"/>
          </a:xfrm>
          <a:prstGeom prst="rect">
            <a:avLst/>
          </a:prstGeom>
        </p:spPr>
      </p:pic>
      <p:sp>
        <p:nvSpPr>
          <p:cNvPr id="9" name="Content Placeholder 8">
            <a:extLst>
              <a:ext uri="{FF2B5EF4-FFF2-40B4-BE49-F238E27FC236}">
                <a16:creationId xmlns:a16="http://schemas.microsoft.com/office/drawing/2014/main" xmlns="" id="{14F6E08A-9D1B-1A4D-9EFE-D1AAD67B4DF4}"/>
              </a:ext>
            </a:extLst>
          </p:cNvPr>
          <p:cNvSpPr>
            <a:spLocks noGrp="1"/>
          </p:cNvSpPr>
          <p:nvPr>
            <p:ph idx="1"/>
          </p:nvPr>
        </p:nvSpPr>
        <p:spPr>
          <a:xfrm>
            <a:off x="736847" y="2171234"/>
            <a:ext cx="4406153" cy="895983"/>
          </a:xfrm>
        </p:spPr>
        <p:txBody>
          <a:bodyPr lIns="0">
            <a:noAutofit/>
          </a:bodyPr>
          <a:lstStyle/>
          <a:p>
            <a:pPr marL="0" indent="0">
              <a:lnSpc>
                <a:spcPct val="120000"/>
              </a:lnSpc>
              <a:buNone/>
            </a:pPr>
            <a:r>
              <a:rPr lang="en-GB" sz="1500" dirty="0">
                <a:latin typeface="Arial" panose="020B0604020202020204" pitchFamily="34" charset="0"/>
                <a:cs typeface="Arial" panose="020B0604020202020204" pitchFamily="34" charset="0"/>
              </a:rPr>
              <a:t>This report is based on </a:t>
            </a:r>
            <a:r>
              <a:rPr lang="en-GB" sz="1500" dirty="0" err="1">
                <a:latin typeface="Arial" panose="020B0604020202020204" pitchFamily="34" charset="0"/>
                <a:cs typeface="Arial" panose="020B0604020202020204" pitchFamily="34" charset="0"/>
              </a:rPr>
              <a:t>KoalaMetrics</a:t>
            </a:r>
            <a:r>
              <a:rPr lang="en-GB" sz="1500" dirty="0">
                <a:latin typeface="Arial" panose="020B0604020202020204" pitchFamily="34" charset="0"/>
                <a:cs typeface="Arial" panose="020B0604020202020204" pitchFamily="34" charset="0"/>
              </a:rPr>
              <a:t> data</a:t>
            </a:r>
            <a:r>
              <a:rPr lang="pl-PL" sz="1500" dirty="0">
                <a:latin typeface="Arial" panose="020B0604020202020204" pitchFamily="34" charset="0"/>
                <a:cs typeface="Arial" panose="020B0604020202020204" pitchFamily="34" charset="0"/>
              </a:rPr>
              <a:t>,</a:t>
            </a:r>
            <a:r>
              <a:rPr lang="en-GB" sz="1500" dirty="0">
                <a:latin typeface="Arial" panose="020B0604020202020204" pitchFamily="34" charset="0"/>
                <a:cs typeface="Arial" panose="020B0604020202020204" pitchFamily="34" charset="0"/>
              </a:rPr>
              <a:t> </a:t>
            </a:r>
            <a:br>
              <a:rPr lang="en-GB" sz="1500" dirty="0">
                <a:latin typeface="Arial" panose="020B0604020202020204" pitchFamily="34" charset="0"/>
                <a:cs typeface="Arial" panose="020B0604020202020204" pitchFamily="34" charset="0"/>
              </a:rPr>
            </a:br>
            <a:r>
              <a:rPr lang="en-GB" sz="1500" dirty="0">
                <a:latin typeface="Arial" panose="020B0604020202020204" pitchFamily="34" charset="0"/>
                <a:cs typeface="Arial" panose="020B0604020202020204" pitchFamily="34" charset="0"/>
              </a:rPr>
              <a:t>a proprietary technology developed by </a:t>
            </a:r>
            <a:r>
              <a:rPr lang="en-GB" sz="1500" dirty="0" err="1">
                <a:latin typeface="Arial" panose="020B0604020202020204" pitchFamily="34" charset="0"/>
                <a:cs typeface="Arial" panose="020B0604020202020204" pitchFamily="34" charset="0"/>
              </a:rPr>
              <a:t>Justtag</a:t>
            </a:r>
            <a:r>
              <a:rPr lang="en-GB" sz="1500" dirty="0">
                <a:latin typeface="Arial" panose="020B0604020202020204" pitchFamily="34" charset="0"/>
                <a:cs typeface="Arial" panose="020B0604020202020204" pitchFamily="34" charset="0"/>
              </a:rPr>
              <a:t> Group</a:t>
            </a:r>
            <a:r>
              <a:rPr lang="pl-PL" sz="1500" dirty="0">
                <a:latin typeface="Arial" panose="020B0604020202020204" pitchFamily="34" charset="0"/>
                <a:cs typeface="Arial" panose="020B0604020202020204" pitchFamily="34" charset="0"/>
              </a:rPr>
              <a:t>.</a:t>
            </a:r>
            <a:endParaRPr lang="en-GB" sz="150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xmlns="" id="{2E7BF49B-D3E2-4D51-9F89-E898105F277E}"/>
              </a:ext>
            </a:extLst>
          </p:cNvPr>
          <p:cNvSpPr txBox="1">
            <a:spLocks/>
          </p:cNvSpPr>
          <p:nvPr/>
        </p:nvSpPr>
        <p:spPr>
          <a:xfrm>
            <a:off x="736846" y="842121"/>
            <a:ext cx="10679836" cy="482854"/>
          </a:xfrm>
          <a:prstGeom prst="rect">
            <a:avLst/>
          </a:prstGeom>
        </p:spPr>
        <p:txBody>
          <a:bodyPr vert="horz" lIns="0" tIns="0" rIns="7200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300" dirty="0" err="1">
                <a:latin typeface="Arial" panose="020B0604020202020204" pitchFamily="34" charset="0"/>
                <a:cs typeface="Arial" panose="020B0604020202020204" pitchFamily="34" charset="0"/>
              </a:rPr>
              <a:t>KoalaReports</a:t>
            </a:r>
            <a:r>
              <a:rPr lang="pl-PL" sz="2300" dirty="0">
                <a:latin typeface="Arial" panose="020B0604020202020204" pitchFamily="34" charset="0"/>
                <a:cs typeface="Arial" panose="020B0604020202020204" pitchFamily="34" charset="0"/>
              </a:rPr>
              <a:t> </a:t>
            </a:r>
            <a:r>
              <a:rPr lang="pl-PL" sz="2300" dirty="0" err="1">
                <a:latin typeface="Arial" panose="020B0604020202020204" pitchFamily="34" charset="0"/>
                <a:cs typeface="Arial" panose="020B0604020202020204" pitchFamily="34" charset="0"/>
              </a:rPr>
              <a:t>Methodology</a:t>
            </a:r>
            <a:endParaRPr lang="pl-PL" sz="2300" dirty="0">
              <a:latin typeface="Arial" panose="020B0604020202020204" pitchFamily="34" charset="0"/>
              <a:cs typeface="Arial" panose="020B0604020202020204" pitchFamily="34" charset="0"/>
            </a:endParaRPr>
          </a:p>
        </p:txBody>
      </p:sp>
      <p:cxnSp>
        <p:nvCxnSpPr>
          <p:cNvPr id="32" name="Łącznik prosty 31">
            <a:extLst>
              <a:ext uri="{FF2B5EF4-FFF2-40B4-BE49-F238E27FC236}">
                <a16:creationId xmlns:a16="http://schemas.microsoft.com/office/drawing/2014/main" xmlns="" id="{1FDD13A5-3DFE-4665-8B10-B7769EFCD7A8}"/>
              </a:ext>
            </a:extLst>
          </p:cNvPr>
          <p:cNvCxnSpPr>
            <a:cxnSpLocks/>
          </p:cNvCxnSpPr>
          <p:nvPr/>
        </p:nvCxnSpPr>
        <p:spPr>
          <a:xfrm>
            <a:off x="756082" y="2578358"/>
            <a:ext cx="4966292" cy="0"/>
          </a:xfrm>
          <a:prstGeom prst="line">
            <a:avLst/>
          </a:prstGeom>
          <a:ln>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cxnSp>
        <p:nvCxnSpPr>
          <p:cNvPr id="20" name="Łącznik prosty 19">
            <a:extLst>
              <a:ext uri="{FF2B5EF4-FFF2-40B4-BE49-F238E27FC236}">
                <a16:creationId xmlns:a16="http://schemas.microsoft.com/office/drawing/2014/main" xmlns="" id="{7660375F-2D0E-4F71-983F-E2EFDE91F3AA}"/>
              </a:ext>
            </a:extLst>
          </p:cNvPr>
          <p:cNvCxnSpPr>
            <a:cxnSpLocks/>
          </p:cNvCxnSpPr>
          <p:nvPr/>
        </p:nvCxnSpPr>
        <p:spPr>
          <a:xfrm>
            <a:off x="756082" y="3269107"/>
            <a:ext cx="5206568" cy="0"/>
          </a:xfrm>
          <a:prstGeom prst="line">
            <a:avLst/>
          </a:prstGeom>
          <a:ln w="3175">
            <a:solidFill>
              <a:schemeClr val="bg2">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Łącznik prosty 23">
            <a:extLst>
              <a:ext uri="{FF2B5EF4-FFF2-40B4-BE49-F238E27FC236}">
                <a16:creationId xmlns:a16="http://schemas.microsoft.com/office/drawing/2014/main" xmlns="" id="{DCD8FCE8-14DF-4856-A877-9798EEA84237}"/>
              </a:ext>
            </a:extLst>
          </p:cNvPr>
          <p:cNvCxnSpPr>
            <a:cxnSpLocks/>
          </p:cNvCxnSpPr>
          <p:nvPr/>
        </p:nvCxnSpPr>
        <p:spPr>
          <a:xfrm>
            <a:off x="756082" y="4505514"/>
            <a:ext cx="5206568" cy="0"/>
          </a:xfrm>
          <a:prstGeom prst="line">
            <a:avLst/>
          </a:prstGeom>
          <a:ln w="3175">
            <a:solidFill>
              <a:schemeClr val="bg2">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30" name="Content Placeholder 8">
            <a:extLst>
              <a:ext uri="{FF2B5EF4-FFF2-40B4-BE49-F238E27FC236}">
                <a16:creationId xmlns:a16="http://schemas.microsoft.com/office/drawing/2014/main" xmlns="" id="{CCD11C65-767E-4172-A935-97329202C823}"/>
              </a:ext>
            </a:extLst>
          </p:cNvPr>
          <p:cNvSpPr txBox="1">
            <a:spLocks/>
          </p:cNvSpPr>
          <p:nvPr/>
        </p:nvSpPr>
        <p:spPr>
          <a:xfrm>
            <a:off x="736846" y="3581267"/>
            <a:ext cx="4406153" cy="607331"/>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en-GB" sz="1500" dirty="0">
                <a:latin typeface="Arial" panose="020B0604020202020204" pitchFamily="34" charset="0"/>
                <a:cs typeface="Arial" panose="020B0604020202020204" pitchFamily="34" charset="0"/>
              </a:rPr>
              <a:t>The main unit of the analysis are daily-unique visits performed by </a:t>
            </a:r>
            <a:r>
              <a:rPr lang="en-GB" sz="1500" dirty="0" err="1">
                <a:latin typeface="Arial" panose="020B0604020202020204" pitchFamily="34" charset="0"/>
                <a:cs typeface="Arial" panose="020B0604020202020204" pitchFamily="34" charset="0"/>
              </a:rPr>
              <a:t>KoalaMetrics</a:t>
            </a:r>
            <a:r>
              <a:rPr lang="en-GB" sz="1500" dirty="0">
                <a:latin typeface="Arial" panose="020B0604020202020204" pitchFamily="34" charset="0"/>
                <a:cs typeface="Arial" panose="020B0604020202020204" pitchFamily="34" charset="0"/>
              </a:rPr>
              <a:t> users.</a:t>
            </a:r>
          </a:p>
        </p:txBody>
      </p:sp>
      <p:sp>
        <p:nvSpPr>
          <p:cNvPr id="34" name="Content Placeholder 8">
            <a:extLst>
              <a:ext uri="{FF2B5EF4-FFF2-40B4-BE49-F238E27FC236}">
                <a16:creationId xmlns:a16="http://schemas.microsoft.com/office/drawing/2014/main" xmlns="" id="{787971FD-9273-46F2-BD7B-209299FA5AAB}"/>
              </a:ext>
            </a:extLst>
          </p:cNvPr>
          <p:cNvSpPr txBox="1">
            <a:spLocks/>
          </p:cNvSpPr>
          <p:nvPr/>
        </p:nvSpPr>
        <p:spPr>
          <a:xfrm>
            <a:off x="756082" y="4832226"/>
            <a:ext cx="4406153" cy="963956"/>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US" sz="1500" dirty="0">
                <a:latin typeface="Arial" panose="020B0604020202020204" pitchFamily="34" charset="0"/>
                <a:cs typeface="Arial" panose="020B0604020202020204" pitchFamily="34" charset="0"/>
              </a:rPr>
              <a:t>The detailed examination of the visits is based on the interpretation of the </a:t>
            </a:r>
            <a:r>
              <a:rPr lang="en-US" sz="1500" dirty="0" err="1">
                <a:latin typeface="Arial" panose="020B0604020202020204" pitchFamily="34" charset="0"/>
                <a:cs typeface="Arial" panose="020B0604020202020204" pitchFamily="34" charset="0"/>
              </a:rPr>
              <a:t>wifi</a:t>
            </a:r>
            <a:r>
              <a:rPr lang="en-US" sz="1500" dirty="0">
                <a:latin typeface="Arial" panose="020B0604020202020204" pitchFamily="34" charset="0"/>
                <a:cs typeface="Arial" panose="020B0604020202020204" pitchFamily="34" charset="0"/>
              </a:rPr>
              <a:t> signal levels which are registered in the </a:t>
            </a:r>
            <a:r>
              <a:rPr lang="en-US" sz="1500" dirty="0" err="1">
                <a:latin typeface="Arial" panose="020B0604020202020204" pitchFamily="34" charset="0"/>
                <a:cs typeface="Arial" panose="020B0604020202020204" pitchFamily="34" charset="0"/>
              </a:rPr>
              <a:t>neighbourhood</a:t>
            </a:r>
            <a:r>
              <a:rPr lang="en-US" sz="1500" dirty="0">
                <a:latin typeface="Arial" panose="020B0604020202020204" pitchFamily="34" charset="0"/>
                <a:cs typeface="Arial" panose="020B0604020202020204" pitchFamily="34" charset="0"/>
              </a:rPr>
              <a:t> of users.</a:t>
            </a:r>
          </a:p>
        </p:txBody>
      </p:sp>
      <p:pic>
        <p:nvPicPr>
          <p:cNvPr id="17" name="Picture 3">
            <a:extLst>
              <a:ext uri="{FF2B5EF4-FFF2-40B4-BE49-F238E27FC236}">
                <a16:creationId xmlns:a16="http://schemas.microsoft.com/office/drawing/2014/main" xmlns="" id="{646E9CDE-5521-40F8-A748-F274F91C3D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847" y="401358"/>
            <a:ext cx="1771238" cy="207069"/>
          </a:xfrm>
          <a:prstGeom prst="rect">
            <a:avLst/>
          </a:prstGeom>
        </p:spPr>
      </p:pic>
      <p:cxnSp>
        <p:nvCxnSpPr>
          <p:cNvPr id="18" name="Łącznik prosty 17">
            <a:extLst>
              <a:ext uri="{FF2B5EF4-FFF2-40B4-BE49-F238E27FC236}">
                <a16:creationId xmlns:a16="http://schemas.microsoft.com/office/drawing/2014/main" xmlns="" id="{61A435DF-2EE9-455E-A5B1-249E8AFFA8FE}"/>
              </a:ext>
            </a:extLst>
          </p:cNvPr>
          <p:cNvCxnSpPr>
            <a:cxnSpLocks/>
          </p:cNvCxnSpPr>
          <p:nvPr/>
        </p:nvCxnSpPr>
        <p:spPr>
          <a:xfrm>
            <a:off x="736847" y="1410259"/>
            <a:ext cx="51527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000155"/>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Łącznik prosty 31">
            <a:extLst>
              <a:ext uri="{FF2B5EF4-FFF2-40B4-BE49-F238E27FC236}">
                <a16:creationId xmlns:a16="http://schemas.microsoft.com/office/drawing/2014/main" xmlns="" id="{1FDD13A5-3DFE-4665-8B10-B7769EFCD7A8}"/>
              </a:ext>
            </a:extLst>
          </p:cNvPr>
          <p:cNvCxnSpPr>
            <a:cxnSpLocks/>
          </p:cNvCxnSpPr>
          <p:nvPr/>
        </p:nvCxnSpPr>
        <p:spPr>
          <a:xfrm>
            <a:off x="756082" y="2578358"/>
            <a:ext cx="4966292" cy="0"/>
          </a:xfrm>
          <a:prstGeom prst="line">
            <a:avLst/>
          </a:prstGeom>
          <a:ln>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8">
            <a:extLst>
              <a:ext uri="{FF2B5EF4-FFF2-40B4-BE49-F238E27FC236}">
                <a16:creationId xmlns:a16="http://schemas.microsoft.com/office/drawing/2014/main" xmlns="" id="{AABD6F52-AAEC-4F96-A6E3-9138EF71662E}"/>
              </a:ext>
            </a:extLst>
          </p:cNvPr>
          <p:cNvSpPr txBox="1">
            <a:spLocks/>
          </p:cNvSpPr>
          <p:nvPr/>
        </p:nvSpPr>
        <p:spPr>
          <a:xfrm>
            <a:off x="6003758" y="1766240"/>
            <a:ext cx="5265484" cy="4237383"/>
          </a:xfrm>
          <a:prstGeom prst="rect">
            <a:avLst/>
          </a:prstGeom>
        </p:spPr>
        <p:txBody>
          <a:bodyPr vert="horz" lIns="0" tIns="45720" rIns="91440" bIns="45720" rtlCol="0">
            <a:noAutofit/>
          </a:bodyPr>
          <a:lstStyle>
            <a:lvl1pPr indent="0">
              <a:lnSpc>
                <a:spcPct val="120000"/>
              </a:lnSpc>
              <a:spcBef>
                <a:spcPts val="1000"/>
              </a:spcBef>
              <a:buFont typeface="Arial" panose="020B0604020202020204" pitchFamily="34" charset="0"/>
              <a:buNone/>
              <a:defRPr sz="1500">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user-generated data is gathered through </a:t>
            </a:r>
            <a:r>
              <a:rPr lang="en-US" dirty="0" err="1"/>
              <a:t>KoalaMetrics</a:t>
            </a:r>
            <a:r>
              <a:rPr lang="en-US" dirty="0"/>
              <a:t> SDK which has been implemented in many mobile apps running on Android OS smartphones.</a:t>
            </a:r>
          </a:p>
          <a:p>
            <a:endParaRPr lang="en-US" dirty="0"/>
          </a:p>
          <a:p>
            <a:pPr marL="285750" indent="-285750">
              <a:buFont typeface="Arial" panose="020B0604020202020204" pitchFamily="34" charset="0"/>
              <a:buChar char="•"/>
            </a:pPr>
            <a:r>
              <a:rPr lang="en-US" dirty="0"/>
              <a:t>Dynamic user base updated daily</a:t>
            </a:r>
            <a:endParaRPr lang="pl-PL" dirty="0"/>
          </a:p>
          <a:p>
            <a:pPr marL="285750" indent="-285750">
              <a:buFont typeface="Arial" panose="020B0604020202020204" pitchFamily="34" charset="0"/>
              <a:buChar char="•"/>
            </a:pPr>
            <a:r>
              <a:rPr lang="en-US" dirty="0"/>
              <a:t>New users joining every day</a:t>
            </a:r>
          </a:p>
          <a:p>
            <a:pPr marL="285750" indent="-285750">
              <a:buFont typeface="Arial" panose="020B0604020202020204" pitchFamily="34" charset="0"/>
              <a:buChar char="•"/>
            </a:pPr>
            <a:r>
              <a:rPr lang="en-US" dirty="0"/>
              <a:t>Over 1.4 M users freely reporting on a monthly basis</a:t>
            </a:r>
          </a:p>
          <a:p>
            <a:endParaRPr lang="en-US" dirty="0"/>
          </a:p>
          <a:p>
            <a:r>
              <a:rPr lang="en-US" dirty="0"/>
              <a:t>When comparing different timeframes the results are adjusted taking into account different sizes of the user base in those periods. In this way we can distinguish the actual changes in the </a:t>
            </a:r>
            <a:r>
              <a:rPr lang="en-US" dirty="0" err="1"/>
              <a:t>behaviours</a:t>
            </a:r>
            <a:r>
              <a:rPr lang="en-US" dirty="0"/>
              <a:t> from the apparent changes which are just a function of the changing user base.</a:t>
            </a:r>
          </a:p>
        </p:txBody>
      </p:sp>
      <p:cxnSp>
        <p:nvCxnSpPr>
          <p:cNvPr id="16" name="Łącznik prosty 15">
            <a:extLst>
              <a:ext uri="{FF2B5EF4-FFF2-40B4-BE49-F238E27FC236}">
                <a16:creationId xmlns:a16="http://schemas.microsoft.com/office/drawing/2014/main" xmlns="" id="{CCD500A4-2CD9-4AD2-996C-76B08FB11B8E}"/>
              </a:ext>
            </a:extLst>
          </p:cNvPr>
          <p:cNvCxnSpPr>
            <a:cxnSpLocks/>
          </p:cNvCxnSpPr>
          <p:nvPr/>
        </p:nvCxnSpPr>
        <p:spPr>
          <a:xfrm>
            <a:off x="6003758" y="2896128"/>
            <a:ext cx="5206568" cy="0"/>
          </a:xfrm>
          <a:prstGeom prst="line">
            <a:avLst/>
          </a:prstGeom>
          <a:ln w="3175">
            <a:solidFill>
              <a:schemeClr val="bg2">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Łącznik prosty 16">
            <a:extLst>
              <a:ext uri="{FF2B5EF4-FFF2-40B4-BE49-F238E27FC236}">
                <a16:creationId xmlns:a16="http://schemas.microsoft.com/office/drawing/2014/main" xmlns="" id="{26EC97DC-7A40-4682-A5CF-771545FB95DA}"/>
              </a:ext>
            </a:extLst>
          </p:cNvPr>
          <p:cNvCxnSpPr>
            <a:cxnSpLocks/>
          </p:cNvCxnSpPr>
          <p:nvPr/>
        </p:nvCxnSpPr>
        <p:spPr>
          <a:xfrm>
            <a:off x="6003758" y="4552476"/>
            <a:ext cx="5206568" cy="0"/>
          </a:xfrm>
          <a:prstGeom prst="line">
            <a:avLst/>
          </a:prstGeom>
          <a:ln w="3175">
            <a:solidFill>
              <a:schemeClr val="bg2">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6" name="Obraz 5">
            <a:extLst>
              <a:ext uri="{FF2B5EF4-FFF2-40B4-BE49-F238E27FC236}">
                <a16:creationId xmlns:a16="http://schemas.microsoft.com/office/drawing/2014/main" xmlns="" id="{FA44506B-7EC8-48BA-817E-FA8D9B1F2096}"/>
              </a:ext>
            </a:extLst>
          </p:cNvPr>
          <p:cNvPicPr>
            <a:picLocks noChangeAspect="1"/>
          </p:cNvPicPr>
          <p:nvPr/>
        </p:nvPicPr>
        <p:blipFill>
          <a:blip r:embed="rId3"/>
          <a:stretch>
            <a:fillRect/>
          </a:stretch>
        </p:blipFill>
        <p:spPr>
          <a:xfrm>
            <a:off x="-3723614" y="764050"/>
            <a:ext cx="9292743" cy="5688691"/>
          </a:xfrm>
          <a:prstGeom prst="rect">
            <a:avLst/>
          </a:prstGeom>
        </p:spPr>
      </p:pic>
      <p:sp>
        <p:nvSpPr>
          <p:cNvPr id="12" name="Title 1">
            <a:extLst>
              <a:ext uri="{FF2B5EF4-FFF2-40B4-BE49-F238E27FC236}">
                <a16:creationId xmlns:a16="http://schemas.microsoft.com/office/drawing/2014/main" xmlns="" id="{AE49D6BF-5E2B-4CC0-A92D-5725637DB246}"/>
              </a:ext>
            </a:extLst>
          </p:cNvPr>
          <p:cNvSpPr txBox="1">
            <a:spLocks/>
          </p:cNvSpPr>
          <p:nvPr/>
        </p:nvSpPr>
        <p:spPr>
          <a:xfrm>
            <a:off x="6003758" y="812852"/>
            <a:ext cx="10679836" cy="482854"/>
          </a:xfrm>
          <a:prstGeom prst="rect">
            <a:avLst/>
          </a:prstGeom>
        </p:spPr>
        <p:txBody>
          <a:bodyPr vert="horz" lIns="0" tIns="0" rIns="7200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300" dirty="0" err="1">
                <a:latin typeface="Arial" panose="020B0604020202020204" pitchFamily="34" charset="0"/>
                <a:cs typeface="Arial" panose="020B0604020202020204" pitchFamily="34" charset="0"/>
              </a:rPr>
              <a:t>KoalaMetrics</a:t>
            </a:r>
            <a:r>
              <a:rPr lang="en-US" sz="2300" dirty="0">
                <a:latin typeface="Arial" panose="020B0604020202020204" pitchFamily="34" charset="0"/>
                <a:cs typeface="Arial" panose="020B0604020202020204" pitchFamily="34" charset="0"/>
              </a:rPr>
              <a:t> Users Database</a:t>
            </a:r>
          </a:p>
        </p:txBody>
      </p:sp>
      <p:pic>
        <p:nvPicPr>
          <p:cNvPr id="18" name="Picture 3">
            <a:extLst>
              <a:ext uri="{FF2B5EF4-FFF2-40B4-BE49-F238E27FC236}">
                <a16:creationId xmlns:a16="http://schemas.microsoft.com/office/drawing/2014/main" xmlns="" id="{AB5DCCC3-713F-4E31-BA2D-8AD214C707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3758" y="401358"/>
            <a:ext cx="1771238" cy="207069"/>
          </a:xfrm>
          <a:prstGeom prst="rect">
            <a:avLst/>
          </a:prstGeom>
        </p:spPr>
      </p:pic>
      <p:cxnSp>
        <p:nvCxnSpPr>
          <p:cNvPr id="19" name="Łącznik prosty 18">
            <a:extLst>
              <a:ext uri="{FF2B5EF4-FFF2-40B4-BE49-F238E27FC236}">
                <a16:creationId xmlns:a16="http://schemas.microsoft.com/office/drawing/2014/main" xmlns="" id="{B6F00A12-FBB3-4EFD-9CFF-EA2BF03ED056}"/>
              </a:ext>
            </a:extLst>
          </p:cNvPr>
          <p:cNvCxnSpPr>
            <a:cxnSpLocks/>
          </p:cNvCxnSpPr>
          <p:nvPr/>
        </p:nvCxnSpPr>
        <p:spPr>
          <a:xfrm>
            <a:off x="6003758" y="1410259"/>
            <a:ext cx="53591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0014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Łącznik prosty 31">
            <a:extLst>
              <a:ext uri="{FF2B5EF4-FFF2-40B4-BE49-F238E27FC236}">
                <a16:creationId xmlns:a16="http://schemas.microsoft.com/office/drawing/2014/main" xmlns="" id="{1FDD13A5-3DFE-4665-8B10-B7769EFCD7A8}"/>
              </a:ext>
            </a:extLst>
          </p:cNvPr>
          <p:cNvCxnSpPr>
            <a:cxnSpLocks/>
          </p:cNvCxnSpPr>
          <p:nvPr/>
        </p:nvCxnSpPr>
        <p:spPr>
          <a:xfrm>
            <a:off x="756082" y="2578358"/>
            <a:ext cx="4966292" cy="0"/>
          </a:xfrm>
          <a:prstGeom prst="line">
            <a:avLst/>
          </a:prstGeom>
          <a:ln>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pic>
        <p:nvPicPr>
          <p:cNvPr id="17" name="Picture 3">
            <a:extLst>
              <a:ext uri="{FF2B5EF4-FFF2-40B4-BE49-F238E27FC236}">
                <a16:creationId xmlns:a16="http://schemas.microsoft.com/office/drawing/2014/main" xmlns="" id="{646E9CDE-5521-40F8-A748-F274F91C3D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847" y="401358"/>
            <a:ext cx="1771238" cy="207069"/>
          </a:xfrm>
          <a:prstGeom prst="rect">
            <a:avLst/>
          </a:prstGeom>
        </p:spPr>
      </p:pic>
      <p:cxnSp>
        <p:nvCxnSpPr>
          <p:cNvPr id="18" name="Łącznik prosty 17">
            <a:extLst>
              <a:ext uri="{FF2B5EF4-FFF2-40B4-BE49-F238E27FC236}">
                <a16:creationId xmlns:a16="http://schemas.microsoft.com/office/drawing/2014/main" xmlns="" id="{61A435DF-2EE9-455E-A5B1-249E8AFFA8FE}"/>
              </a:ext>
            </a:extLst>
          </p:cNvPr>
          <p:cNvCxnSpPr>
            <a:cxnSpLocks/>
          </p:cNvCxnSpPr>
          <p:nvPr/>
        </p:nvCxnSpPr>
        <p:spPr>
          <a:xfrm>
            <a:off x="736847" y="1410259"/>
            <a:ext cx="51527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xmlns="" id="{9A4CE414-AB72-4A37-B798-52A797A5AF60}"/>
              </a:ext>
            </a:extLst>
          </p:cNvPr>
          <p:cNvSpPr txBox="1">
            <a:spLocks/>
          </p:cNvSpPr>
          <p:nvPr/>
        </p:nvSpPr>
        <p:spPr>
          <a:xfrm>
            <a:off x="736847" y="817830"/>
            <a:ext cx="10679836" cy="482854"/>
          </a:xfrm>
          <a:prstGeom prst="rect">
            <a:avLst/>
          </a:prstGeom>
        </p:spPr>
        <p:txBody>
          <a:bodyPr vert="horz" lIns="0" tIns="0" rIns="7200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300" dirty="0">
                <a:latin typeface="Arial" panose="020B0604020202020204" pitchFamily="34" charset="0"/>
                <a:cs typeface="Arial" panose="020B0604020202020204" pitchFamily="34" charset="0"/>
              </a:rPr>
              <a:t>The Definition</a:t>
            </a:r>
            <a:r>
              <a:rPr lang="pl-PL" sz="230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of an Offline Visit</a:t>
            </a:r>
            <a:endParaRPr lang="pl-PL" sz="2300" dirty="0">
              <a:latin typeface="Arial" panose="020B0604020202020204" pitchFamily="34" charset="0"/>
              <a:cs typeface="Arial" panose="020B0604020202020204" pitchFamily="34" charset="0"/>
            </a:endParaRPr>
          </a:p>
        </p:txBody>
      </p:sp>
      <p:sp>
        <p:nvSpPr>
          <p:cNvPr id="15" name="Content Placeholder 8">
            <a:extLst>
              <a:ext uri="{FF2B5EF4-FFF2-40B4-BE49-F238E27FC236}">
                <a16:creationId xmlns:a16="http://schemas.microsoft.com/office/drawing/2014/main" xmlns="" id="{16EA31FC-6368-499A-9712-C4908D3B2D21}"/>
              </a:ext>
            </a:extLst>
          </p:cNvPr>
          <p:cNvSpPr txBox="1">
            <a:spLocks/>
          </p:cNvSpPr>
          <p:nvPr/>
        </p:nvSpPr>
        <p:spPr>
          <a:xfrm>
            <a:off x="756083" y="2354554"/>
            <a:ext cx="5152704" cy="2888056"/>
          </a:xfrm>
          <a:prstGeom prst="rect">
            <a:avLst/>
          </a:prstGeom>
        </p:spPr>
        <p:txBody>
          <a:bodyPr vert="horz" lIns="0" tIns="45720" rIns="91440" bIns="45720" rtlCol="0">
            <a:noAutofit/>
          </a:bodyPr>
          <a:lstStyle>
            <a:lvl1pPr indent="0">
              <a:lnSpc>
                <a:spcPct val="120000"/>
              </a:lnSpc>
              <a:spcBef>
                <a:spcPts val="1000"/>
              </a:spcBef>
              <a:buFont typeface="Arial" panose="020B0604020202020204" pitchFamily="34" charset="0"/>
              <a:buNone/>
              <a:defRPr sz="1500">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 single daily-unique visit means that a particular user had performed within a particular day a certain type of visit at least once (another visits of that user from the same day are not counted). </a:t>
            </a:r>
          </a:p>
          <a:p>
            <a:endParaRPr lang="en-US" dirty="0"/>
          </a:p>
          <a:p>
            <a:r>
              <a:rPr lang="en-US" dirty="0"/>
              <a:t>The </a:t>
            </a:r>
            <a:r>
              <a:rPr lang="en-US" dirty="0" err="1"/>
              <a:t>wifi</a:t>
            </a:r>
            <a:r>
              <a:rPr lang="en-US" dirty="0"/>
              <a:t> scans are performed by the smartphones every 10–15 minutes (not more often – due to the system limitations of Android) and any activities that take place between those „snapshots” are not registered.</a:t>
            </a:r>
          </a:p>
        </p:txBody>
      </p:sp>
      <p:cxnSp>
        <p:nvCxnSpPr>
          <p:cNvPr id="22" name="Łącznik prosty 21">
            <a:extLst>
              <a:ext uri="{FF2B5EF4-FFF2-40B4-BE49-F238E27FC236}">
                <a16:creationId xmlns:a16="http://schemas.microsoft.com/office/drawing/2014/main" xmlns="" id="{88998EC2-47CD-4E38-9426-62C06D500673}"/>
              </a:ext>
            </a:extLst>
          </p:cNvPr>
          <p:cNvCxnSpPr>
            <a:cxnSpLocks/>
          </p:cNvCxnSpPr>
          <p:nvPr/>
        </p:nvCxnSpPr>
        <p:spPr>
          <a:xfrm>
            <a:off x="756082" y="3770553"/>
            <a:ext cx="5206568" cy="0"/>
          </a:xfrm>
          <a:prstGeom prst="line">
            <a:avLst/>
          </a:prstGeom>
          <a:ln w="3175">
            <a:solidFill>
              <a:schemeClr val="bg2">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6" name="Obraz 5">
            <a:extLst>
              <a:ext uri="{FF2B5EF4-FFF2-40B4-BE49-F238E27FC236}">
                <a16:creationId xmlns:a16="http://schemas.microsoft.com/office/drawing/2014/main" xmlns="" id="{9C4C1AFA-370E-4940-9F80-53CEAF977F58}"/>
              </a:ext>
            </a:extLst>
          </p:cNvPr>
          <p:cNvPicPr>
            <a:picLocks noChangeAspect="1"/>
          </p:cNvPicPr>
          <p:nvPr/>
        </p:nvPicPr>
        <p:blipFill>
          <a:blip r:embed="rId4"/>
          <a:stretch>
            <a:fillRect/>
          </a:stretch>
        </p:blipFill>
        <p:spPr>
          <a:xfrm>
            <a:off x="4808888" y="888962"/>
            <a:ext cx="9407329" cy="6178789"/>
          </a:xfrm>
          <a:prstGeom prst="rect">
            <a:avLst/>
          </a:prstGeom>
        </p:spPr>
      </p:pic>
    </p:spTree>
    <p:extLst>
      <p:ext uri="{BB962C8B-B14F-4D97-AF65-F5344CB8AC3E}">
        <p14:creationId xmlns:p14="http://schemas.microsoft.com/office/powerpoint/2010/main" val="345032765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0F445BA-8682-6447-AAC1-B69F146BFA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76"/>
          <a:stretch/>
        </p:blipFill>
        <p:spPr>
          <a:xfrm>
            <a:off x="0" y="0"/>
            <a:ext cx="4771827" cy="6858000"/>
          </a:xfrm>
          <a:prstGeom prst="rect">
            <a:avLst/>
          </a:prstGeom>
        </p:spPr>
      </p:pic>
      <p:sp>
        <p:nvSpPr>
          <p:cNvPr id="13" name="Content Placeholder 8">
            <a:extLst>
              <a:ext uri="{FF2B5EF4-FFF2-40B4-BE49-F238E27FC236}">
                <a16:creationId xmlns:a16="http://schemas.microsoft.com/office/drawing/2014/main" xmlns="" id="{AABD6F52-AAEC-4F96-A6E3-9138EF71662E}"/>
              </a:ext>
            </a:extLst>
          </p:cNvPr>
          <p:cNvSpPr txBox="1">
            <a:spLocks/>
          </p:cNvSpPr>
          <p:nvPr/>
        </p:nvSpPr>
        <p:spPr>
          <a:xfrm>
            <a:off x="6003758" y="1766240"/>
            <a:ext cx="5265484" cy="4237383"/>
          </a:xfrm>
          <a:prstGeom prst="rect">
            <a:avLst/>
          </a:prstGeom>
        </p:spPr>
        <p:txBody>
          <a:bodyPr vert="horz" lIns="0" tIns="45720" rIns="91440" bIns="45720" rtlCol="0">
            <a:noAutofit/>
          </a:bodyPr>
          <a:lstStyle>
            <a:lvl1pPr indent="0">
              <a:lnSpc>
                <a:spcPct val="120000"/>
              </a:lnSpc>
              <a:spcBef>
                <a:spcPts val="1000"/>
              </a:spcBef>
              <a:buFont typeface="Arial" panose="020B0604020202020204" pitchFamily="34" charset="0"/>
              <a:buNone/>
              <a:defRPr sz="1500">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identified visits have been divided into 2 types depending on the signal level of the scanned network:</a:t>
            </a:r>
          </a:p>
          <a:p>
            <a:endParaRPr lang="en-US" dirty="0"/>
          </a:p>
          <a:p>
            <a:pPr marL="285750" indent="-285750">
              <a:buFont typeface="Arial" panose="020B0604020202020204" pitchFamily="34" charset="0"/>
              <a:buChar char="•"/>
            </a:pPr>
            <a:r>
              <a:rPr lang="en-US" dirty="0"/>
              <a:t>„</a:t>
            </a:r>
            <a:r>
              <a:rPr lang="en-US" dirty="0" err="1"/>
              <a:t>atPOS</a:t>
            </a:r>
            <a:r>
              <a:rPr lang="en-US" dirty="0"/>
              <a:t>” (at Point of Sale) – the signal level which indicates entering to one of KIA Dealers;</a:t>
            </a:r>
          </a:p>
          <a:p>
            <a:pPr marL="285750" indent="-285750">
              <a:buFont typeface="Arial" panose="020B0604020202020204" pitchFamily="34" charset="0"/>
              <a:buChar char="•"/>
            </a:pPr>
            <a:r>
              <a:rPr lang="en-US" dirty="0"/>
              <a:t>„</a:t>
            </a:r>
            <a:r>
              <a:rPr lang="en-US" dirty="0" err="1"/>
              <a:t>exposedPOS</a:t>
            </a:r>
            <a:r>
              <a:rPr lang="en-US" dirty="0"/>
              <a:t>” (exposed to Point of Sale) –  visits which indicate user’s presence in the nearest surroundings of a KIA store</a:t>
            </a:r>
            <a:endParaRPr lang="pl-PL" dirty="0"/>
          </a:p>
          <a:p>
            <a:pPr marL="285750" indent="-285750">
              <a:buFont typeface="Arial" panose="020B0604020202020204" pitchFamily="34" charset="0"/>
              <a:buChar char="•"/>
            </a:pPr>
            <a:endParaRPr lang="en-US" dirty="0"/>
          </a:p>
        </p:txBody>
      </p:sp>
      <p:cxnSp>
        <p:nvCxnSpPr>
          <p:cNvPr id="16" name="Łącznik prosty 15">
            <a:extLst>
              <a:ext uri="{FF2B5EF4-FFF2-40B4-BE49-F238E27FC236}">
                <a16:creationId xmlns:a16="http://schemas.microsoft.com/office/drawing/2014/main" xmlns="" id="{CCD500A4-2CD9-4AD2-996C-76B08FB11B8E}"/>
              </a:ext>
            </a:extLst>
          </p:cNvPr>
          <p:cNvCxnSpPr>
            <a:cxnSpLocks/>
          </p:cNvCxnSpPr>
          <p:nvPr/>
        </p:nvCxnSpPr>
        <p:spPr>
          <a:xfrm>
            <a:off x="6003758" y="2583802"/>
            <a:ext cx="5206568" cy="0"/>
          </a:xfrm>
          <a:prstGeom prst="line">
            <a:avLst/>
          </a:prstGeom>
          <a:ln w="3175">
            <a:solidFill>
              <a:schemeClr val="bg2">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Łącznik prosty 16">
            <a:extLst>
              <a:ext uri="{FF2B5EF4-FFF2-40B4-BE49-F238E27FC236}">
                <a16:creationId xmlns:a16="http://schemas.microsoft.com/office/drawing/2014/main" xmlns="" id="{26EC97DC-7A40-4682-A5CF-771545FB95DA}"/>
              </a:ext>
            </a:extLst>
          </p:cNvPr>
          <p:cNvCxnSpPr>
            <a:cxnSpLocks/>
          </p:cNvCxnSpPr>
          <p:nvPr/>
        </p:nvCxnSpPr>
        <p:spPr>
          <a:xfrm>
            <a:off x="6003758" y="4552476"/>
            <a:ext cx="5206568" cy="0"/>
          </a:xfrm>
          <a:prstGeom prst="line">
            <a:avLst/>
          </a:prstGeom>
          <a:ln w="3175">
            <a:solidFill>
              <a:schemeClr val="bg2">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xmlns="" id="{AE49D6BF-5E2B-4CC0-A92D-5725637DB246}"/>
              </a:ext>
            </a:extLst>
          </p:cNvPr>
          <p:cNvSpPr txBox="1">
            <a:spLocks/>
          </p:cNvSpPr>
          <p:nvPr/>
        </p:nvSpPr>
        <p:spPr>
          <a:xfrm>
            <a:off x="6003758" y="812852"/>
            <a:ext cx="10679836" cy="482854"/>
          </a:xfrm>
          <a:prstGeom prst="rect">
            <a:avLst/>
          </a:prstGeom>
        </p:spPr>
        <p:txBody>
          <a:bodyPr vert="horz" lIns="0" tIns="0" rIns="7200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300" dirty="0">
                <a:latin typeface="Arial" panose="020B0604020202020204" pitchFamily="34" charset="0"/>
                <a:cs typeface="Arial" panose="020B0604020202020204" pitchFamily="34" charset="0"/>
              </a:rPr>
              <a:t>The Three Types of Offline Visits</a:t>
            </a:r>
          </a:p>
        </p:txBody>
      </p:sp>
      <p:pic>
        <p:nvPicPr>
          <p:cNvPr id="18" name="Picture 3">
            <a:extLst>
              <a:ext uri="{FF2B5EF4-FFF2-40B4-BE49-F238E27FC236}">
                <a16:creationId xmlns:a16="http://schemas.microsoft.com/office/drawing/2014/main" xmlns="" id="{AB5DCCC3-713F-4E31-BA2D-8AD214C707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3758" y="401358"/>
            <a:ext cx="1771238" cy="207069"/>
          </a:xfrm>
          <a:prstGeom prst="rect">
            <a:avLst/>
          </a:prstGeom>
        </p:spPr>
      </p:pic>
      <p:cxnSp>
        <p:nvCxnSpPr>
          <p:cNvPr id="19" name="Łącznik prosty 18">
            <a:extLst>
              <a:ext uri="{FF2B5EF4-FFF2-40B4-BE49-F238E27FC236}">
                <a16:creationId xmlns:a16="http://schemas.microsoft.com/office/drawing/2014/main" xmlns="" id="{B6F00A12-FBB3-4EFD-9CFF-EA2BF03ED056}"/>
              </a:ext>
            </a:extLst>
          </p:cNvPr>
          <p:cNvCxnSpPr>
            <a:cxnSpLocks/>
          </p:cNvCxnSpPr>
          <p:nvPr/>
        </p:nvCxnSpPr>
        <p:spPr>
          <a:xfrm>
            <a:off x="6003758" y="1410259"/>
            <a:ext cx="53591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6">
            <a:extLst>
              <a:ext uri="{FF2B5EF4-FFF2-40B4-BE49-F238E27FC236}">
                <a16:creationId xmlns:a16="http://schemas.microsoft.com/office/drawing/2014/main" xmlns="" id="{536F424D-4E2A-43DA-90B1-36A2C2E75D63}"/>
              </a:ext>
            </a:extLst>
          </p:cNvPr>
          <p:cNvSpPr/>
          <p:nvPr/>
        </p:nvSpPr>
        <p:spPr>
          <a:xfrm>
            <a:off x="6008286" y="4552729"/>
            <a:ext cx="1924342" cy="1806869"/>
          </a:xfrm>
          <a:prstGeom prst="rect">
            <a:avLst/>
          </a:prstGeom>
          <a:solidFill>
            <a:schemeClr val="bg1">
              <a:lumMod val="85000"/>
            </a:schemeClr>
          </a:solidFill>
          <a:ln>
            <a:solidFill>
              <a:schemeClr val="bg1">
                <a:lumMod val="9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GB" sz="1200" dirty="0">
              <a:solidFill>
                <a:srgbClr val="131339"/>
              </a:solidFill>
              <a:latin typeface="Arial" panose="020B0604020202020204" pitchFamily="34" charset="0"/>
              <a:cs typeface="Arial" panose="020B0604020202020204" pitchFamily="34" charset="0"/>
            </a:endParaRPr>
          </a:p>
          <a:p>
            <a:pPr algn="ctr"/>
            <a:endParaRPr lang="en-GB" sz="1200" dirty="0">
              <a:solidFill>
                <a:srgbClr val="131339"/>
              </a:solidFill>
              <a:latin typeface="Arial" panose="020B0604020202020204" pitchFamily="34" charset="0"/>
              <a:cs typeface="Arial" panose="020B0604020202020204" pitchFamily="34" charset="0"/>
            </a:endParaRPr>
          </a:p>
          <a:p>
            <a:pPr algn="ctr"/>
            <a:r>
              <a:rPr lang="en-GB" sz="1200" dirty="0" err="1">
                <a:solidFill>
                  <a:srgbClr val="131339"/>
                </a:solidFill>
                <a:latin typeface="Arial" panose="020B0604020202020204" pitchFamily="34" charset="0"/>
                <a:cs typeface="Arial" panose="020B0604020202020204" pitchFamily="34" charset="0"/>
              </a:rPr>
              <a:t>exposedPOS</a:t>
            </a:r>
            <a:endParaRPr lang="en-GB" sz="1200" dirty="0">
              <a:solidFill>
                <a:srgbClr val="131339"/>
              </a:solidFill>
              <a:latin typeface="Arial" panose="020B0604020202020204" pitchFamily="34" charset="0"/>
              <a:cs typeface="Arial" panose="020B0604020202020204" pitchFamily="34" charset="0"/>
            </a:endParaRPr>
          </a:p>
        </p:txBody>
      </p:sp>
      <p:sp>
        <p:nvSpPr>
          <p:cNvPr id="15" name="Rectangle 5">
            <a:extLst>
              <a:ext uri="{FF2B5EF4-FFF2-40B4-BE49-F238E27FC236}">
                <a16:creationId xmlns:a16="http://schemas.microsoft.com/office/drawing/2014/main" xmlns="" id="{7AF5791F-FB97-4F52-A272-3E699ED84A5E}"/>
              </a:ext>
            </a:extLst>
          </p:cNvPr>
          <p:cNvSpPr/>
          <p:nvPr/>
        </p:nvSpPr>
        <p:spPr>
          <a:xfrm>
            <a:off x="6300504" y="4552476"/>
            <a:ext cx="1627595" cy="11484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GB" sz="1200">
                <a:solidFill>
                  <a:srgbClr val="131339"/>
                </a:solidFill>
                <a:latin typeface="Arial" panose="020B0604020202020204" pitchFamily="34" charset="0"/>
                <a:cs typeface="Arial" panose="020B0604020202020204" pitchFamily="34" charset="0"/>
              </a:rPr>
              <a:t>atPOS   </a:t>
            </a:r>
            <a:r>
              <a:rPr lang="en-GB" sz="1200">
                <a:solidFill>
                  <a:schemeClr val="accent2"/>
                </a:solidFill>
                <a:latin typeface="Arial" panose="020B0604020202020204" pitchFamily="34" charset="0"/>
                <a:cs typeface="Arial" panose="020B0604020202020204" pitchFamily="34" charset="0"/>
              </a:rPr>
              <a:t>…</a:t>
            </a:r>
          </a:p>
        </p:txBody>
      </p:sp>
      <p:sp>
        <p:nvSpPr>
          <p:cNvPr id="20" name="Rectangle 11">
            <a:extLst>
              <a:ext uri="{FF2B5EF4-FFF2-40B4-BE49-F238E27FC236}">
                <a16:creationId xmlns:a16="http://schemas.microsoft.com/office/drawing/2014/main" xmlns="" id="{576C9D2D-51D7-4E3F-A5A6-C545338C94F8}"/>
              </a:ext>
            </a:extLst>
          </p:cNvPr>
          <p:cNvSpPr/>
          <p:nvPr/>
        </p:nvSpPr>
        <p:spPr>
          <a:xfrm>
            <a:off x="6978495" y="4552476"/>
            <a:ext cx="958661" cy="619605"/>
          </a:xfrm>
          <a:prstGeom prst="rect">
            <a:avLst/>
          </a:prstGeom>
          <a:solidFill>
            <a:srgbClr val="1A9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KA </a:t>
            </a:r>
            <a:r>
              <a:rPr lang="en-GB" sz="1200" dirty="0" err="1">
                <a:solidFill>
                  <a:schemeClr val="bg1"/>
                </a:solidFill>
                <a:latin typeface="Arial" panose="020B0604020202020204" pitchFamily="34" charset="0"/>
                <a:cs typeface="Arial" panose="020B0604020202020204" pitchFamily="34" charset="0"/>
              </a:rPr>
              <a:t>atPOS</a:t>
            </a:r>
            <a:endParaRPr lang="en-GB" sz="1200"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xmlns="" id="{06992613-6C65-C345-9A14-871D1FEB44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1887595">
            <a:off x="6059066" y="5334779"/>
            <a:ext cx="586322" cy="449076"/>
          </a:xfrm>
          <a:prstGeom prst="rect">
            <a:avLst/>
          </a:prstGeom>
        </p:spPr>
      </p:pic>
      <p:sp>
        <p:nvSpPr>
          <p:cNvPr id="5" name="Rectangle 4">
            <a:extLst>
              <a:ext uri="{FF2B5EF4-FFF2-40B4-BE49-F238E27FC236}">
                <a16:creationId xmlns:a16="http://schemas.microsoft.com/office/drawing/2014/main" xmlns="" id="{019B7F72-E915-4B49-91B8-F9693A25C185}"/>
              </a:ext>
            </a:extLst>
          </p:cNvPr>
          <p:cNvSpPr/>
          <p:nvPr/>
        </p:nvSpPr>
        <p:spPr>
          <a:xfrm>
            <a:off x="8365067" y="4882275"/>
            <a:ext cx="2845259" cy="1169551"/>
          </a:xfrm>
          <a:prstGeom prst="rect">
            <a:avLst/>
          </a:prstGeom>
        </p:spPr>
        <p:txBody>
          <a:bodyPr wrap="square">
            <a:spAutoFit/>
          </a:bodyPr>
          <a:lstStyle/>
          <a:p>
            <a:pPr algn="just"/>
            <a:r>
              <a:rPr lang="en-US" sz="1400" dirty="0">
                <a:latin typeface="Arial" panose="020B0604020202020204" pitchFamily="34" charset="0"/>
                <a:cs typeface="Arial" panose="020B0604020202020204" pitchFamily="34" charset="0"/>
              </a:rPr>
              <a:t>Additionally, the visits which have been attributed as post-view conversions from KIA </a:t>
            </a:r>
            <a:r>
              <a:rPr lang="en-US" sz="1400" dirty="0" err="1">
                <a:latin typeface="Arial" panose="020B0604020202020204" pitchFamily="34" charset="0"/>
                <a:cs typeface="Arial" panose="020B0604020202020204" pitchFamily="34" charset="0"/>
              </a:rPr>
              <a:t>KoalaAds</a:t>
            </a:r>
            <a:r>
              <a:rPr lang="en-US" sz="1400" dirty="0">
                <a:latin typeface="Arial" panose="020B0604020202020204" pitchFamily="34" charset="0"/>
                <a:cs typeface="Arial" panose="020B0604020202020204" pitchFamily="34" charset="0"/>
              </a:rPr>
              <a:t> Campaign are marked as „</a:t>
            </a:r>
            <a:r>
              <a:rPr lang="en-US" sz="1400" dirty="0" err="1">
                <a:latin typeface="Arial" panose="020B0604020202020204" pitchFamily="34" charset="0"/>
                <a:cs typeface="Arial" panose="020B0604020202020204" pitchFamily="34" charset="0"/>
              </a:rPr>
              <a:t>KAatPOS</a:t>
            </a:r>
            <a:r>
              <a:rPr lang="en-US"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5907599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xmlns="" id="{BAD425E0-BFAF-48E4-9317-B554BAD25BC3}"/>
              </a:ext>
            </a:extLst>
          </p:cNvPr>
          <p:cNvPicPr>
            <a:picLocks noChangeAspect="1"/>
          </p:cNvPicPr>
          <p:nvPr/>
        </p:nvPicPr>
        <p:blipFill>
          <a:blip r:embed="rId3"/>
          <a:stretch>
            <a:fillRect/>
          </a:stretch>
        </p:blipFill>
        <p:spPr>
          <a:xfrm>
            <a:off x="6186162" y="608427"/>
            <a:ext cx="5799603" cy="5799603"/>
          </a:xfrm>
          <a:prstGeom prst="rect">
            <a:avLst/>
          </a:prstGeom>
        </p:spPr>
      </p:pic>
      <p:sp>
        <p:nvSpPr>
          <p:cNvPr id="9" name="Content Placeholder 8">
            <a:extLst>
              <a:ext uri="{FF2B5EF4-FFF2-40B4-BE49-F238E27FC236}">
                <a16:creationId xmlns:a16="http://schemas.microsoft.com/office/drawing/2014/main" xmlns="" id="{14F6E08A-9D1B-1A4D-9EFE-D1AAD67B4DF4}"/>
              </a:ext>
            </a:extLst>
          </p:cNvPr>
          <p:cNvSpPr>
            <a:spLocks noGrp="1"/>
          </p:cNvSpPr>
          <p:nvPr>
            <p:ph idx="1"/>
          </p:nvPr>
        </p:nvSpPr>
        <p:spPr>
          <a:xfrm>
            <a:off x="736848" y="1759044"/>
            <a:ext cx="5152704" cy="3737948"/>
          </a:xfrm>
        </p:spPr>
        <p:txBody>
          <a:bodyPr lIns="0">
            <a:noAutofit/>
          </a:bodyPr>
          <a:lstStyle/>
          <a:p>
            <a:pPr marL="0" indent="0">
              <a:lnSpc>
                <a:spcPct val="120000"/>
              </a:lnSpc>
              <a:buNone/>
            </a:pPr>
            <a:r>
              <a:rPr lang="en-US" sz="1500" dirty="0">
                <a:latin typeface="Arial" panose="020B0604020202020204" pitchFamily="34" charset="0"/>
                <a:cs typeface="Arial" panose="020B0604020202020204" pitchFamily="34" charset="0"/>
              </a:rPr>
              <a:t>The </a:t>
            </a:r>
            <a:r>
              <a:rPr lang="en-US" sz="1500" dirty="0" err="1">
                <a:latin typeface="Arial" panose="020B0604020202020204" pitchFamily="34" charset="0"/>
                <a:cs typeface="Arial" panose="020B0604020202020204" pitchFamily="34" charset="0"/>
              </a:rPr>
              <a:t>KoalaReports</a:t>
            </a:r>
            <a:r>
              <a:rPr lang="en-US" sz="1500" dirty="0">
                <a:latin typeface="Arial" panose="020B0604020202020204" pitchFamily="34" charset="0"/>
                <a:cs typeface="Arial" panose="020B0604020202020204" pitchFamily="34" charset="0"/>
              </a:rPr>
              <a:t> attribution model consists of the following elements:</a:t>
            </a:r>
          </a:p>
          <a:p>
            <a:pPr marL="0" indent="0">
              <a:lnSpc>
                <a:spcPct val="120000"/>
              </a:lnSpc>
              <a:buNone/>
            </a:pPr>
            <a:endParaRPr lang="en-US" sz="1500" dirty="0">
              <a:latin typeface="Arial" panose="020B0604020202020204" pitchFamily="34" charset="0"/>
              <a:cs typeface="Arial" panose="020B0604020202020204" pitchFamily="34" charset="0"/>
            </a:endParaRPr>
          </a:p>
          <a:p>
            <a:pPr>
              <a:lnSpc>
                <a:spcPct val="120000"/>
              </a:lnSpc>
            </a:pPr>
            <a:r>
              <a:rPr lang="en-US" sz="1500" dirty="0">
                <a:latin typeface="Arial" panose="020B0604020202020204" pitchFamily="34" charset="0"/>
                <a:cs typeface="Arial" panose="020B0604020202020204" pitchFamily="34" charset="0"/>
              </a:rPr>
              <a:t>The </a:t>
            </a:r>
            <a:r>
              <a:rPr lang="en-US" sz="1500" dirty="0" err="1">
                <a:latin typeface="Arial" panose="020B0604020202020204" pitchFamily="34" charset="0"/>
                <a:cs typeface="Arial" panose="020B0604020202020204" pitchFamily="34" charset="0"/>
              </a:rPr>
              <a:t>behaviours</a:t>
            </a:r>
            <a:r>
              <a:rPr lang="en-US" sz="1500" dirty="0">
                <a:latin typeface="Arial" panose="020B0604020202020204" pitchFamily="34" charset="0"/>
                <a:cs typeface="Arial" panose="020B0604020202020204" pitchFamily="34" charset="0"/>
              </a:rPr>
              <a:t> of </a:t>
            </a:r>
            <a:r>
              <a:rPr lang="en-US" sz="1500" dirty="0" err="1">
                <a:latin typeface="Arial" panose="020B0604020202020204" pitchFamily="34" charset="0"/>
                <a:cs typeface="Arial" panose="020B0604020202020204" pitchFamily="34" charset="0"/>
              </a:rPr>
              <a:t>KoalaMetrics</a:t>
            </a:r>
            <a:r>
              <a:rPr lang="en-US" sz="1500" dirty="0">
                <a:latin typeface="Arial" panose="020B0604020202020204" pitchFamily="34" charset="0"/>
                <a:cs typeface="Arial" panose="020B0604020202020204" pitchFamily="34" charset="0"/>
              </a:rPr>
              <a:t> research group users are </a:t>
            </a:r>
            <a:r>
              <a:rPr lang="en-US" sz="1500" dirty="0" err="1">
                <a:latin typeface="Arial" panose="020B0604020202020204" pitchFamily="34" charset="0"/>
                <a:cs typeface="Arial" panose="020B0604020202020204" pitchFamily="34" charset="0"/>
              </a:rPr>
              <a:t>analysed</a:t>
            </a:r>
            <a:r>
              <a:rPr lang="en-US" sz="1500" dirty="0">
                <a:latin typeface="Arial" panose="020B0604020202020204" pitchFamily="34" charset="0"/>
                <a:cs typeface="Arial" panose="020B0604020202020204" pitchFamily="34" charset="0"/>
              </a:rPr>
              <a:t> during particular timeframes (pre-campaign, during the campaign and post-campaign). The changes in the number of visits of users who visit particular locations (POI/POS) are examined day-by-day.</a:t>
            </a:r>
          </a:p>
          <a:p>
            <a:pPr>
              <a:lnSpc>
                <a:spcPct val="120000"/>
              </a:lnSpc>
            </a:pPr>
            <a:endParaRPr lang="en-US" sz="1500" dirty="0">
              <a:latin typeface="Arial" panose="020B0604020202020204" pitchFamily="34" charset="0"/>
              <a:cs typeface="Arial" panose="020B0604020202020204" pitchFamily="34" charset="0"/>
            </a:endParaRPr>
          </a:p>
          <a:p>
            <a:pPr>
              <a:lnSpc>
                <a:spcPct val="120000"/>
              </a:lnSpc>
            </a:pPr>
            <a:r>
              <a:rPr lang="en-US" sz="1500" dirty="0">
                <a:latin typeface="Arial" panose="020B0604020202020204" pitchFamily="34" charset="0"/>
                <a:cs typeface="Arial" panose="020B0604020202020204" pitchFamily="34" charset="0"/>
              </a:rPr>
              <a:t>The post-view offline conversion rate within the </a:t>
            </a:r>
            <a:r>
              <a:rPr lang="en-US" sz="1500" dirty="0" err="1">
                <a:latin typeface="Arial" panose="020B0604020202020204" pitchFamily="34" charset="0"/>
                <a:cs typeface="Arial" panose="020B0604020202020204" pitchFamily="34" charset="0"/>
              </a:rPr>
              <a:t>KoalaMetrics</a:t>
            </a:r>
            <a:r>
              <a:rPr lang="en-US" sz="1500" dirty="0">
                <a:latin typeface="Arial" panose="020B0604020202020204" pitchFamily="34" charset="0"/>
                <a:cs typeface="Arial" panose="020B0604020202020204" pitchFamily="34" charset="0"/>
              </a:rPr>
              <a:t> research sample is calculated and then extrapolated to the whole </a:t>
            </a:r>
            <a:r>
              <a:rPr lang="en-US" sz="1500" dirty="0" err="1">
                <a:latin typeface="Arial" panose="020B0604020202020204" pitchFamily="34" charset="0"/>
                <a:cs typeface="Arial" panose="020B0604020202020204" pitchFamily="34" charset="0"/>
              </a:rPr>
              <a:t>KoalaAds</a:t>
            </a:r>
            <a:r>
              <a:rPr lang="en-US" sz="1500" dirty="0">
                <a:latin typeface="Arial" panose="020B0604020202020204" pitchFamily="34" charset="0"/>
                <a:cs typeface="Arial" panose="020B0604020202020204" pitchFamily="34" charset="0"/>
              </a:rPr>
              <a:t> campaign audience based on Google’s D&amp;V360 “most similarity” look-alike modelling.</a:t>
            </a:r>
          </a:p>
          <a:p>
            <a:pPr marL="0" indent="0">
              <a:lnSpc>
                <a:spcPct val="120000"/>
              </a:lnSpc>
              <a:buNone/>
            </a:pPr>
            <a:r>
              <a:rPr lang="en-US" sz="1500" dirty="0">
                <a:latin typeface="Arial" panose="020B0604020202020204" pitchFamily="34" charset="0"/>
                <a:cs typeface="Arial" panose="020B0604020202020204" pitchFamily="34" charset="0"/>
              </a:rPr>
              <a:t> </a:t>
            </a:r>
          </a:p>
        </p:txBody>
      </p:sp>
      <p:sp>
        <p:nvSpPr>
          <p:cNvPr id="10" name="Title 1">
            <a:extLst>
              <a:ext uri="{FF2B5EF4-FFF2-40B4-BE49-F238E27FC236}">
                <a16:creationId xmlns:a16="http://schemas.microsoft.com/office/drawing/2014/main" xmlns="" id="{2E7BF49B-D3E2-4D51-9F89-E898105F277E}"/>
              </a:ext>
            </a:extLst>
          </p:cNvPr>
          <p:cNvSpPr txBox="1">
            <a:spLocks/>
          </p:cNvSpPr>
          <p:nvPr/>
        </p:nvSpPr>
        <p:spPr>
          <a:xfrm>
            <a:off x="736846" y="842121"/>
            <a:ext cx="10679836" cy="482854"/>
          </a:xfrm>
          <a:prstGeom prst="rect">
            <a:avLst/>
          </a:prstGeom>
        </p:spPr>
        <p:txBody>
          <a:bodyPr vert="horz" lIns="0" tIns="0" rIns="7200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300" dirty="0">
                <a:latin typeface="Arial" panose="020B0604020202020204" pitchFamily="34" charset="0"/>
                <a:cs typeface="Arial" panose="020B0604020202020204" pitchFamily="34" charset="0"/>
              </a:rPr>
              <a:t>The </a:t>
            </a:r>
            <a:r>
              <a:rPr lang="en-US" sz="2300" dirty="0" err="1">
                <a:latin typeface="Arial" panose="020B0604020202020204" pitchFamily="34" charset="0"/>
                <a:cs typeface="Arial" panose="020B0604020202020204" pitchFamily="34" charset="0"/>
              </a:rPr>
              <a:t>KoalaReports</a:t>
            </a:r>
            <a:r>
              <a:rPr lang="en-US" sz="2300" dirty="0">
                <a:latin typeface="Arial" panose="020B0604020202020204" pitchFamily="34" charset="0"/>
                <a:cs typeface="Arial" panose="020B0604020202020204" pitchFamily="34" charset="0"/>
              </a:rPr>
              <a:t> Attribution Model</a:t>
            </a:r>
            <a:endParaRPr lang="pl-PL" sz="2300" dirty="0">
              <a:latin typeface="Arial" panose="020B0604020202020204" pitchFamily="34" charset="0"/>
              <a:cs typeface="Arial" panose="020B0604020202020204" pitchFamily="34" charset="0"/>
            </a:endParaRPr>
          </a:p>
        </p:txBody>
      </p:sp>
      <p:cxnSp>
        <p:nvCxnSpPr>
          <p:cNvPr id="32" name="Łącznik prosty 31">
            <a:extLst>
              <a:ext uri="{FF2B5EF4-FFF2-40B4-BE49-F238E27FC236}">
                <a16:creationId xmlns:a16="http://schemas.microsoft.com/office/drawing/2014/main" xmlns="" id="{1FDD13A5-3DFE-4665-8B10-B7769EFCD7A8}"/>
              </a:ext>
            </a:extLst>
          </p:cNvPr>
          <p:cNvCxnSpPr>
            <a:cxnSpLocks/>
          </p:cNvCxnSpPr>
          <p:nvPr/>
        </p:nvCxnSpPr>
        <p:spPr>
          <a:xfrm>
            <a:off x="756082" y="2578358"/>
            <a:ext cx="4966292" cy="0"/>
          </a:xfrm>
          <a:prstGeom prst="line">
            <a:avLst/>
          </a:prstGeom>
          <a:ln>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cxnSp>
        <p:nvCxnSpPr>
          <p:cNvPr id="20" name="Łącznik prosty 19">
            <a:extLst>
              <a:ext uri="{FF2B5EF4-FFF2-40B4-BE49-F238E27FC236}">
                <a16:creationId xmlns:a16="http://schemas.microsoft.com/office/drawing/2014/main" xmlns="" id="{7660375F-2D0E-4F71-983F-E2EFDE91F3AA}"/>
              </a:ext>
            </a:extLst>
          </p:cNvPr>
          <p:cNvCxnSpPr>
            <a:cxnSpLocks/>
          </p:cNvCxnSpPr>
          <p:nvPr/>
        </p:nvCxnSpPr>
        <p:spPr>
          <a:xfrm>
            <a:off x="756082" y="4537468"/>
            <a:ext cx="5206568" cy="0"/>
          </a:xfrm>
          <a:prstGeom prst="line">
            <a:avLst/>
          </a:prstGeom>
          <a:ln w="3175">
            <a:solidFill>
              <a:schemeClr val="bg2">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Łącznik prosty 23">
            <a:extLst>
              <a:ext uri="{FF2B5EF4-FFF2-40B4-BE49-F238E27FC236}">
                <a16:creationId xmlns:a16="http://schemas.microsoft.com/office/drawing/2014/main" xmlns="" id="{DCD8FCE8-14DF-4856-A877-9798EEA84237}"/>
              </a:ext>
            </a:extLst>
          </p:cNvPr>
          <p:cNvCxnSpPr>
            <a:cxnSpLocks/>
          </p:cNvCxnSpPr>
          <p:nvPr/>
        </p:nvCxnSpPr>
        <p:spPr>
          <a:xfrm>
            <a:off x="756082" y="2551201"/>
            <a:ext cx="5206568" cy="0"/>
          </a:xfrm>
          <a:prstGeom prst="line">
            <a:avLst/>
          </a:prstGeom>
          <a:ln w="3175">
            <a:solidFill>
              <a:schemeClr val="bg2">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3">
            <a:extLst>
              <a:ext uri="{FF2B5EF4-FFF2-40B4-BE49-F238E27FC236}">
                <a16:creationId xmlns:a16="http://schemas.microsoft.com/office/drawing/2014/main" xmlns="" id="{646E9CDE-5521-40F8-A748-F274F91C3D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847" y="401358"/>
            <a:ext cx="1771238" cy="207069"/>
          </a:xfrm>
          <a:prstGeom prst="rect">
            <a:avLst/>
          </a:prstGeom>
        </p:spPr>
      </p:pic>
      <p:cxnSp>
        <p:nvCxnSpPr>
          <p:cNvPr id="18" name="Łącznik prosty 17">
            <a:extLst>
              <a:ext uri="{FF2B5EF4-FFF2-40B4-BE49-F238E27FC236}">
                <a16:creationId xmlns:a16="http://schemas.microsoft.com/office/drawing/2014/main" xmlns="" id="{61A435DF-2EE9-455E-A5B1-249E8AFFA8FE}"/>
              </a:ext>
            </a:extLst>
          </p:cNvPr>
          <p:cNvCxnSpPr>
            <a:cxnSpLocks/>
          </p:cNvCxnSpPr>
          <p:nvPr/>
        </p:nvCxnSpPr>
        <p:spPr>
          <a:xfrm>
            <a:off x="736847" y="1410259"/>
            <a:ext cx="51527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895593"/>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10094</TotalTime>
  <Words>1447</Words>
  <Application>Microsoft Macintosh PowerPoint</Application>
  <PresentationFormat>Widescreen</PresentationFormat>
  <Paragraphs>241</Paragraphs>
  <Slides>21</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Calibri</vt:lpstr>
      <vt:lpstr>Calibri Light</vt:lpstr>
      <vt:lpstr>Graphik</vt:lpstr>
      <vt:lpstr>Helvetica</vt:lpstr>
      <vt:lpstr>Helvetica Light</vt:lpstr>
      <vt:lpstr>Lato</vt:lpstr>
      <vt:lpstr>Lato Light</vt:lpstr>
      <vt:lpstr>MorebiRounded-Medium ☞</vt:lpstr>
      <vt:lpstr>Trebuchet MS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JustWIFI</dc:creator>
  <cp:keywords/>
  <dc:description/>
  <cp:lastModifiedBy>Microsoft Office User</cp:lastModifiedBy>
  <cp:revision>531</cp:revision>
  <cp:lastPrinted>2019-01-16T14:25:42Z</cp:lastPrinted>
  <dcterms:created xsi:type="dcterms:W3CDTF">2018-09-16T22:33:08Z</dcterms:created>
  <dcterms:modified xsi:type="dcterms:W3CDTF">2019-04-07T14:33:35Z</dcterms:modified>
  <cp:category/>
</cp:coreProperties>
</file>